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35"/>
  </p:notesMasterIdLst>
  <p:sldIdLst>
    <p:sldId id="314" r:id="rId3"/>
    <p:sldId id="274" r:id="rId4"/>
    <p:sldId id="313" r:id="rId5"/>
    <p:sldId id="310" r:id="rId6"/>
    <p:sldId id="290" r:id="rId7"/>
    <p:sldId id="276" r:id="rId8"/>
    <p:sldId id="292" r:id="rId9"/>
    <p:sldId id="279" r:id="rId10"/>
    <p:sldId id="277" r:id="rId11"/>
    <p:sldId id="281" r:id="rId12"/>
    <p:sldId id="283" r:id="rId13"/>
    <p:sldId id="275" r:id="rId14"/>
    <p:sldId id="282" r:id="rId15"/>
    <p:sldId id="284" r:id="rId16"/>
    <p:sldId id="262" r:id="rId17"/>
    <p:sldId id="288" r:id="rId18"/>
    <p:sldId id="286" r:id="rId19"/>
    <p:sldId id="287" r:id="rId20"/>
    <p:sldId id="317" r:id="rId21"/>
    <p:sldId id="297" r:id="rId22"/>
    <p:sldId id="298" r:id="rId23"/>
    <p:sldId id="291" r:id="rId24"/>
    <p:sldId id="299" r:id="rId25"/>
    <p:sldId id="300" r:id="rId26"/>
    <p:sldId id="301" r:id="rId27"/>
    <p:sldId id="302" r:id="rId28"/>
    <p:sldId id="303" r:id="rId29"/>
    <p:sldId id="304" r:id="rId30"/>
    <p:sldId id="305" r:id="rId31"/>
    <p:sldId id="307" r:id="rId32"/>
    <p:sldId id="308" r:id="rId33"/>
    <p:sldId id="316" r:id="rId34"/>
  </p:sldIdLst>
  <p:sldSz cx="24382413" cy="13716000"/>
  <p:notesSz cx="20104100" cy="11309350"/>
  <p:embeddedFontLst>
    <p:embeddedFont>
      <p:font typeface="Exo SemiBold" pitchFamily="2" charset="77"/>
      <p:regular r:id="rId36"/>
      <p:bold r:id="rId37"/>
      <p:italic r:id="rId38"/>
      <p:boldItalic r:id="rId39"/>
    </p:embeddedFont>
    <p:embeddedFont>
      <p:font typeface="Roboto" panose="02000000000000000000" pitchFamily="2" charset="0"/>
      <p:regular r:id="rId40"/>
      <p:bold r:id="rId41"/>
      <p:italic r:id="rId42"/>
      <p:boldItalic r:id="rId43"/>
    </p:embeddedFont>
    <p:embeddedFont>
      <p:font typeface="Roboto Light" panose="02000000000000000000" pitchFamily="2" charset="0"/>
      <p:regular r:id="rId44"/>
      <p: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494" userDrawn="1">
          <p15:clr>
            <a:srgbClr val="A4A3A4"/>
          </p15:clr>
        </p15:guide>
        <p15:guide id="2" pos="2621" userDrawn="1">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ijkKYc2lovc+gx8A7OgnzfFfbaU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85A"/>
    <a:srgbClr val="ED1C24"/>
    <a:srgbClr val="F9CBB3"/>
    <a:srgbClr val="657E9C"/>
    <a:srgbClr val="ED6958"/>
    <a:srgbClr val="EE462F"/>
    <a:srgbClr val="E9ED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AA2724-4E7A-413E-AA8A-13E26E44CF74}">
  <a:tblStyle styleId="{F0AA2724-4E7A-413E-AA8A-13E26E44CF74}" styleName="Table_0">
    <a:wholeTbl>
      <a:tcTxStyle b="off" i="off">
        <a:font>
          <a:latin typeface="Calibri"/>
          <a:ea typeface="Calibri"/>
          <a:cs typeface="Calibri"/>
        </a:font>
        <a:schemeClr val="dk1"/>
      </a:tcTxStyle>
      <a:tcStyle>
        <a:tcBdr>
          <a:left>
            <a:ln w="12700" cap="flat" cmpd="sng">
              <a:solidFill>
                <a:schemeClr val="accent2"/>
              </a:solidFill>
              <a:prstDash val="solid"/>
              <a:round/>
              <a:headEnd type="none" w="sm" len="sm"/>
              <a:tailEnd type="none" w="sm" len="sm"/>
            </a:ln>
          </a:left>
          <a:right>
            <a:ln w="12700" cap="flat" cmpd="sng">
              <a:solidFill>
                <a:schemeClr val="accent2"/>
              </a:solidFill>
              <a:prstDash val="solid"/>
              <a:round/>
              <a:headEnd type="none" w="sm" len="sm"/>
              <a:tailEnd type="none" w="sm" len="sm"/>
            </a:ln>
          </a:right>
          <a:top>
            <a:ln w="12700" cap="flat" cmpd="sng">
              <a:solidFill>
                <a:schemeClr val="accent2"/>
              </a:solidFill>
              <a:prstDash val="solid"/>
              <a:round/>
              <a:headEnd type="none" w="sm" len="sm"/>
              <a:tailEnd type="none" w="sm" len="sm"/>
            </a:ln>
          </a:top>
          <a:bottom>
            <a:ln w="12700" cap="flat" cmpd="sng">
              <a:solidFill>
                <a:schemeClr val="accent2"/>
              </a:solidFill>
              <a:prstDash val="solid"/>
              <a:round/>
              <a:headEnd type="none" w="sm" len="sm"/>
              <a:tailEnd type="none" w="sm" len="sm"/>
            </a:ln>
          </a:bottom>
          <a:insideH>
            <a:ln w="12700" cap="flat" cmpd="sng">
              <a:solidFill>
                <a:schemeClr val="accent2"/>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AECEF"/>
          </a:solidFill>
        </a:fill>
      </a:tcStyle>
    </a:band1H>
    <a:band2H>
      <a:tcTxStyle/>
      <a:tcStyle>
        <a:tcBdr/>
      </a:tcStyle>
    </a:band2H>
    <a:band1V>
      <a:tcTxStyle/>
      <a:tcStyle>
        <a:tcBdr/>
        <a:fill>
          <a:solidFill>
            <a:srgbClr val="EAECEF"/>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2"/>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fill>
          <a:solidFill>
            <a:schemeClr val="accent2"/>
          </a:solidFill>
        </a:fill>
      </a:tcStyle>
    </a:firstRow>
    <a:neCell>
      <a:tcTxStyle/>
      <a:tcStyle>
        <a:tcBdr/>
      </a:tcStyle>
    </a:neCell>
    <a:nwCell>
      <a:tcTxStyle/>
      <a:tcStyle>
        <a:tcBdr/>
      </a:tcStyle>
    </a:nwCell>
  </a:tblStyle>
  <a:tblStyle styleId="{65B1D05A-8CAC-4579-89E2-FBE0C0612F6F}"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EFBFA"/>
          </a:solidFill>
        </a:fill>
      </a:tcStyle>
    </a:wholeTbl>
    <a:band1H>
      <a:tcTxStyle/>
      <a:tcStyle>
        <a:tcBdr/>
        <a:fill>
          <a:solidFill>
            <a:srgbClr val="FEF6F5"/>
          </a:solidFill>
        </a:fill>
      </a:tcStyle>
    </a:band1H>
    <a:band2H>
      <a:tcTxStyle/>
      <a:tcStyle>
        <a:tcBdr/>
      </a:tcStyle>
    </a:band2H>
    <a:band1V>
      <a:tcTxStyle/>
      <a:tcStyle>
        <a:tcBdr/>
        <a:fill>
          <a:solidFill>
            <a:srgbClr val="FEF6F5"/>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5"/>
    <p:restoredTop sz="92317" autoAdjust="0"/>
  </p:normalViewPr>
  <p:slideViewPr>
    <p:cSldViewPr snapToGrid="0">
      <p:cViewPr varScale="1">
        <p:scale>
          <a:sx n="63" d="100"/>
          <a:sy n="63" d="100"/>
        </p:scale>
        <p:origin x="1352" y="184"/>
      </p:cViewPr>
      <p:guideLst>
        <p:guide orient="horz" pos="3494"/>
        <p:guide pos="2621"/>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43" Type="http://schemas.openxmlformats.org/officeDocument/2006/relationships/font" Target="fonts/font8.fntdata"/><Relationship Id="rId56"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font" Target="fonts/font6.fntdata"/><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8712200" cy="5667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11387138" y="0"/>
            <a:ext cx="8712200" cy="5667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659563" y="1414463"/>
            <a:ext cx="6784975"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455"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10742613"/>
            <a:ext cx="8712200" cy="56673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r>
              <a:rPr lang="de-DE" dirty="0"/>
              <a:t>Hier aktuellen QR Code und Link zum Menti einfügen! </a:t>
            </a:r>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5</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0816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18</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48683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2175E-37AB-052B-422E-39968DFEAA0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67D93B-62BB-DD9A-0A5A-7451E23E7B08}"/>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CFA5B293-9AF2-9849-714E-012BD46F76D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9DC4230-F66A-24AD-94D5-5AE9B1E8CBE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19</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7456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79A43-B4F8-4672-EE67-16A5FC3637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6882747-75EE-82E0-55F7-FDB0772BDEBE}"/>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9F719E4D-2D85-1410-E533-68DADA03BD0E}"/>
              </a:ext>
            </a:extLst>
          </p:cNvPr>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a:extLst>
              <a:ext uri="{FF2B5EF4-FFF2-40B4-BE49-F238E27FC236}">
                <a16:creationId xmlns:a16="http://schemas.microsoft.com/office/drawing/2014/main" id="{060E121D-CF0D-83E6-BC5F-F6B53DCE459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20</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2251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6B4B9-E62A-1F38-9AAE-4D27F7D03D0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4DF53D-7CFB-C8A9-C554-AD8241788136}"/>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DD232BDE-6FD5-36FE-32ED-3F1CD26DE525}"/>
              </a:ext>
            </a:extLst>
          </p:cNvPr>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a:extLst>
              <a:ext uri="{FF2B5EF4-FFF2-40B4-BE49-F238E27FC236}">
                <a16:creationId xmlns:a16="http://schemas.microsoft.com/office/drawing/2014/main" id="{40F894BB-6FD4-A207-A897-0562E0C0899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21</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91434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D3BC-D29C-586F-9A59-B69C0FE2845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833A31B-94C4-8215-43DF-F04DFEF61FA0}"/>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179B0FB3-C3FB-C19B-24D3-1500C6E75EFF}"/>
              </a:ext>
            </a:extLst>
          </p:cNvPr>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a:extLst>
              <a:ext uri="{FF2B5EF4-FFF2-40B4-BE49-F238E27FC236}">
                <a16:creationId xmlns:a16="http://schemas.microsoft.com/office/drawing/2014/main" id="{3189199C-8D60-B899-ACFC-5DD9BCEBF88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23</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8370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B62E0-25B9-46BC-9599-11FAB39B5AB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5296DA7-FD33-A56E-8E3B-E3D6D1669733}"/>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184961A4-6167-ACB1-11DC-227BCCF93D4E}"/>
              </a:ext>
            </a:extLst>
          </p:cNvPr>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a:extLst>
              <a:ext uri="{FF2B5EF4-FFF2-40B4-BE49-F238E27FC236}">
                <a16:creationId xmlns:a16="http://schemas.microsoft.com/office/drawing/2014/main" id="{1A8FAAC2-5C45-AA82-E918-BB094EF2655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25</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4614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ECB07-7EAA-B428-619F-EF14C580D42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79F8AC-9A0E-1C66-2858-EC2776A3E299}"/>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C6CFC03C-2441-35B5-FA70-BE92BA69F6CB}"/>
              </a:ext>
            </a:extLst>
          </p:cNvPr>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a:extLst>
              <a:ext uri="{FF2B5EF4-FFF2-40B4-BE49-F238E27FC236}">
                <a16:creationId xmlns:a16="http://schemas.microsoft.com/office/drawing/2014/main" id="{ED8DF033-49AE-3A58-C54C-D547DE4BA34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27</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22217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r>
              <a:rPr lang="de-DE" dirty="0"/>
              <a:t>Das ist das Video. Für Meme siehe nächste Folie. </a:t>
            </a:r>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28</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6753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a:extLst>
            <a:ext uri="{FF2B5EF4-FFF2-40B4-BE49-F238E27FC236}">
              <a16:creationId xmlns:a16="http://schemas.microsoft.com/office/drawing/2014/main" id="{ABEE8325-CF35-04C3-6869-81CDDB21E225}"/>
            </a:ext>
          </a:extLst>
        </p:cNvPr>
        <p:cNvGrpSpPr/>
        <p:nvPr/>
      </p:nvGrpSpPr>
      <p:grpSpPr>
        <a:xfrm>
          <a:off x="0" y="0"/>
          <a:ext cx="0" cy="0"/>
          <a:chOff x="0" y="0"/>
          <a:chExt cx="0" cy="0"/>
        </a:xfrm>
      </p:grpSpPr>
      <p:sp>
        <p:nvSpPr>
          <p:cNvPr id="292" name="Google Shape;292;p7:notes">
            <a:extLst>
              <a:ext uri="{FF2B5EF4-FFF2-40B4-BE49-F238E27FC236}">
                <a16:creationId xmlns:a16="http://schemas.microsoft.com/office/drawing/2014/main" id="{F730E85E-49DD-1488-250C-8AB7D6281809}"/>
              </a:ext>
            </a:extLst>
          </p:cNvPr>
          <p:cNvSpPr>
            <a:spLocks noGrp="1" noRot="1" noChangeAspect="1"/>
          </p:cNvSpPr>
          <p:nvPr>
            <p:ph type="sldImg" idx="2"/>
          </p:nvPr>
        </p:nvSpPr>
        <p:spPr>
          <a:xfrm>
            <a:off x="6661150" y="1414463"/>
            <a:ext cx="6781800"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7:notes">
            <a:extLst>
              <a:ext uri="{FF2B5EF4-FFF2-40B4-BE49-F238E27FC236}">
                <a16:creationId xmlns:a16="http://schemas.microsoft.com/office/drawing/2014/main" id="{315E8328-410F-C3BA-F148-467E39F0933B}"/>
              </a:ext>
            </a:extLst>
          </p:cNvPr>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7:notes">
            <a:extLst>
              <a:ext uri="{FF2B5EF4-FFF2-40B4-BE49-F238E27FC236}">
                <a16:creationId xmlns:a16="http://schemas.microsoft.com/office/drawing/2014/main" id="{730CF8D6-AB36-B0B5-E712-48AF2BFAB039}"/>
              </a:ext>
            </a:extLst>
          </p:cNvPr>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30</a:t>
            </a:fld>
            <a:endParaRPr/>
          </a:p>
        </p:txBody>
      </p:sp>
    </p:spTree>
    <p:extLst>
      <p:ext uri="{BB962C8B-B14F-4D97-AF65-F5344CB8AC3E}">
        <p14:creationId xmlns:p14="http://schemas.microsoft.com/office/powerpoint/2010/main" val="1120260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86531-0300-069B-55ED-F3DD5EF1E32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30A9065-251D-6A4C-A248-56C00A82EBE2}"/>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19A5AA7D-734D-77B2-0F3A-2DD2330C6F2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0D55927-83E4-A2C6-2050-66762845EEF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7</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4213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35E00-259B-9B65-E2EE-33A9DA487E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D69509-618A-6D5B-D2AD-C4417EF0F2DB}"/>
              </a:ext>
            </a:extLst>
          </p:cNvPr>
          <p:cNvSpPr>
            <a:spLocks noGrp="1" noRot="1" noChangeAspect="1"/>
          </p:cNvSpPr>
          <p:nvPr>
            <p:ph type="sldImg"/>
          </p:nvPr>
        </p:nvSpPr>
        <p:spPr>
          <a:xfrm>
            <a:off x="6661150" y="1414463"/>
            <a:ext cx="6781800" cy="3816350"/>
          </a:xfrm>
        </p:spPr>
      </p:sp>
      <p:sp>
        <p:nvSpPr>
          <p:cNvPr id="3" name="Notizenplatzhalter 2">
            <a:extLst>
              <a:ext uri="{FF2B5EF4-FFF2-40B4-BE49-F238E27FC236}">
                <a16:creationId xmlns:a16="http://schemas.microsoft.com/office/drawing/2014/main" id="{448AB126-93B1-7B79-E487-97196A1E04A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ACF26AA6-E26D-7DDF-239A-B624BB4BCEC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8</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6790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9</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6191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r>
              <a:rPr lang="de-DE" sz="4800" b="1" dirty="0">
                <a:latin typeface="Roboto" panose="02000000000000000000" pitchFamily="2" charset="0"/>
                <a:ea typeface="Roboto" panose="02000000000000000000" pitchFamily="2" charset="0"/>
              </a:rPr>
              <a:t>Daraus entstehen:</a:t>
            </a:r>
          </a:p>
          <a:p>
            <a:pPr lvl="1"/>
            <a:r>
              <a:rPr lang="de-DE" sz="4800" dirty="0">
                <a:latin typeface="Roboto" panose="02000000000000000000" pitchFamily="2" charset="0"/>
                <a:ea typeface="Roboto" panose="02000000000000000000" pitchFamily="2" charset="0"/>
              </a:rPr>
              <a:t>Überlegenheitsgefühle („Wir machen es besser“)</a:t>
            </a:r>
          </a:p>
          <a:p>
            <a:pPr lvl="1"/>
            <a:r>
              <a:rPr lang="de-DE" sz="4800" dirty="0">
                <a:latin typeface="Roboto" panose="02000000000000000000" pitchFamily="2" charset="0"/>
                <a:ea typeface="Roboto" panose="02000000000000000000" pitchFamily="2" charset="0"/>
              </a:rPr>
              <a:t>Anschuldigungen gegen Behörden („Der Staat versagt“)</a:t>
            </a:r>
          </a:p>
          <a:p>
            <a:pPr lvl="1"/>
            <a:r>
              <a:rPr lang="de-DE" sz="4800" dirty="0">
                <a:latin typeface="Roboto" panose="02000000000000000000" pitchFamily="2" charset="0"/>
                <a:ea typeface="Roboto" panose="02000000000000000000" pitchFamily="2" charset="0"/>
              </a:rPr>
              <a:t>Abgrenzung und Betonung von Unterschieden („Die sind nicht wie wir“)</a:t>
            </a:r>
          </a:p>
          <a:p>
            <a:pPr marL="12700">
              <a:lnSpc>
                <a:spcPct val="150000"/>
              </a:lnSpc>
            </a:pPr>
            <a:endParaRPr lang="de-DE" sz="6000" b="1" dirty="0">
              <a:latin typeface="Roboto" panose="02000000000000000000" pitchFamily="2" charset="0"/>
              <a:ea typeface="Roboto" panose="02000000000000000000" pitchFamily="2" charset="0"/>
            </a:endParaRPr>
          </a:p>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10</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1596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14</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38676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7:notes"/>
          <p:cNvSpPr>
            <a:spLocks noGrp="1" noRot="1" noChangeAspect="1"/>
          </p:cNvSpPr>
          <p:nvPr>
            <p:ph type="sldImg" idx="2"/>
          </p:nvPr>
        </p:nvSpPr>
        <p:spPr>
          <a:xfrm>
            <a:off x="6661150" y="1414463"/>
            <a:ext cx="6781800"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7:notes"/>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7:notes"/>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15</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a:extLst>
            <a:ext uri="{FF2B5EF4-FFF2-40B4-BE49-F238E27FC236}">
              <a16:creationId xmlns:a16="http://schemas.microsoft.com/office/drawing/2014/main" id="{A8021EDA-0F6E-C7C8-3E7C-1E5364D2FC53}"/>
            </a:ext>
          </a:extLst>
        </p:cNvPr>
        <p:cNvGrpSpPr/>
        <p:nvPr/>
      </p:nvGrpSpPr>
      <p:grpSpPr>
        <a:xfrm>
          <a:off x="0" y="0"/>
          <a:ext cx="0" cy="0"/>
          <a:chOff x="0" y="0"/>
          <a:chExt cx="0" cy="0"/>
        </a:xfrm>
      </p:grpSpPr>
      <p:sp>
        <p:nvSpPr>
          <p:cNvPr id="292" name="Google Shape;292;p7:notes">
            <a:extLst>
              <a:ext uri="{FF2B5EF4-FFF2-40B4-BE49-F238E27FC236}">
                <a16:creationId xmlns:a16="http://schemas.microsoft.com/office/drawing/2014/main" id="{CAF1F623-ED21-0D59-B796-220AFB4D5896}"/>
              </a:ext>
            </a:extLst>
          </p:cNvPr>
          <p:cNvSpPr>
            <a:spLocks noGrp="1" noRot="1" noChangeAspect="1"/>
          </p:cNvSpPr>
          <p:nvPr>
            <p:ph type="sldImg" idx="2"/>
          </p:nvPr>
        </p:nvSpPr>
        <p:spPr>
          <a:xfrm>
            <a:off x="6661150" y="1414463"/>
            <a:ext cx="6781800" cy="38163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7:notes">
            <a:extLst>
              <a:ext uri="{FF2B5EF4-FFF2-40B4-BE49-F238E27FC236}">
                <a16:creationId xmlns:a16="http://schemas.microsoft.com/office/drawing/2014/main" id="{95EF0A76-CE71-7A68-A3D1-9C709DF76523}"/>
              </a:ext>
            </a:extLst>
          </p:cNvPr>
          <p:cNvSpPr txBox="1">
            <a:spLocks noGrp="1"/>
          </p:cNvSpPr>
          <p:nvPr>
            <p:ph type="body" idx="1"/>
          </p:nvPr>
        </p:nvSpPr>
        <p:spPr>
          <a:xfrm>
            <a:off x="2009775" y="5441950"/>
            <a:ext cx="16084550" cy="44545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7:notes">
            <a:extLst>
              <a:ext uri="{FF2B5EF4-FFF2-40B4-BE49-F238E27FC236}">
                <a16:creationId xmlns:a16="http://schemas.microsoft.com/office/drawing/2014/main" id="{69A89A9C-2D33-4C47-160D-BA5FB3025F2F}"/>
              </a:ext>
            </a:extLst>
          </p:cNvPr>
          <p:cNvSpPr txBox="1">
            <a:spLocks noGrp="1"/>
          </p:cNvSpPr>
          <p:nvPr>
            <p:ph type="sldNum" idx="12"/>
          </p:nvPr>
        </p:nvSpPr>
        <p:spPr>
          <a:xfrm>
            <a:off x="11387138" y="10742613"/>
            <a:ext cx="8712200" cy="56673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16</a:t>
            </a:fld>
            <a:endParaRPr/>
          </a:p>
        </p:txBody>
      </p:sp>
    </p:spTree>
    <p:extLst>
      <p:ext uri="{BB962C8B-B14F-4D97-AF65-F5344CB8AC3E}">
        <p14:creationId xmlns:p14="http://schemas.microsoft.com/office/powerpoint/2010/main" val="37481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661150" y="1414463"/>
            <a:ext cx="6781800" cy="381635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de-DE" sz="1200" b="0" i="0" u="none" strike="noStrike" cap="none" smtClean="0">
                <a:solidFill>
                  <a:schemeClr val="dk1"/>
                </a:solidFill>
                <a:latin typeface="Calibri"/>
                <a:ea typeface="Calibri"/>
                <a:cs typeface="Calibri"/>
                <a:sym typeface="Calibri"/>
              </a:rPr>
              <a:t>17</a:t>
            </a:fld>
            <a:endParaRPr lang="de-D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523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Schlussfolie papaya">
  <p:cSld name="3_Schlussfolie papaya">
    <p:spTree>
      <p:nvGrpSpPr>
        <p:cNvPr id="1" name="Shape 20"/>
        <p:cNvGrpSpPr/>
        <p:nvPr/>
      </p:nvGrpSpPr>
      <p:grpSpPr>
        <a:xfrm>
          <a:off x="0" y="0"/>
          <a:ext cx="0" cy="0"/>
          <a:chOff x="0" y="0"/>
          <a:chExt cx="0" cy="0"/>
        </a:xfrm>
      </p:grpSpPr>
      <p:sp>
        <p:nvSpPr>
          <p:cNvPr id="3" name="Google Shape;93;p37">
            <a:extLst>
              <a:ext uri="{FF2B5EF4-FFF2-40B4-BE49-F238E27FC236}">
                <a16:creationId xmlns:a16="http://schemas.microsoft.com/office/drawing/2014/main" id="{5429DFA7-C6B1-2171-038C-9F3D9743EAF2}"/>
              </a:ext>
            </a:extLst>
          </p:cNvPr>
          <p:cNvSpPr/>
          <p:nvPr userDrawn="1"/>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CE9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3_Inhaltsverzeichnis papaya">
  <p:cSld name="03_Inhaltsverzeichnis papaya">
    <p:spTree>
      <p:nvGrpSpPr>
        <p:cNvPr id="1" name="Shape 92"/>
        <p:cNvGrpSpPr/>
        <p:nvPr/>
      </p:nvGrpSpPr>
      <p:grpSpPr>
        <a:xfrm>
          <a:off x="0" y="0"/>
          <a:ext cx="0" cy="0"/>
          <a:chOff x="0" y="0"/>
          <a:chExt cx="0" cy="0"/>
        </a:xfrm>
      </p:grpSpPr>
      <p:sp>
        <p:nvSpPr>
          <p:cNvPr id="93" name="Google Shape;93;p37"/>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CE9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94" name="Google Shape;94;p37"/>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95" name="Google Shape;95;p37"/>
          <p:cNvSpPr txBox="1">
            <a:spLocks noGrp="1"/>
          </p:cNvSpPr>
          <p:nvPr>
            <p:ph type="body" idx="1"/>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7"/>
          <p:cNvSpPr txBox="1">
            <a:spLocks noGrp="1"/>
          </p:cNvSpPr>
          <p:nvPr>
            <p:ph type="title"/>
          </p:nvPr>
        </p:nvSpPr>
        <p:spPr>
          <a:xfrm>
            <a:off x="797037" y="1745433"/>
            <a:ext cx="11406759" cy="830998"/>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7" name="Google Shape;97;p37"/>
          <p:cNvSpPr txBox="1">
            <a:spLocks noGrp="1"/>
          </p:cNvSpPr>
          <p:nvPr>
            <p:ph type="body" idx="2"/>
          </p:nvPr>
        </p:nvSpPr>
        <p:spPr>
          <a:xfrm>
            <a:off x="797036" y="3961086"/>
            <a:ext cx="11399205" cy="7217396"/>
          </a:xfrm>
          <a:prstGeom prst="rect">
            <a:avLst/>
          </a:prstGeom>
          <a:noFill/>
          <a:ln>
            <a:noFill/>
          </a:ln>
        </p:spPr>
        <p:txBody>
          <a:bodyPr spcFirstLastPara="1" wrap="square" lIns="0" tIns="45700" rIns="91425" bIns="45700" anchor="t" anchorCtr="0">
            <a:noAutofit/>
          </a:bodyPr>
          <a:lstStyle>
            <a:lvl1pPr marL="457171" marR="0" lvl="0" indent="-444474" algn="l" rtl="0">
              <a:lnSpc>
                <a:spcPct val="120000"/>
              </a:lnSpc>
              <a:spcBef>
                <a:spcPts val="0"/>
              </a:spcBef>
              <a:spcAft>
                <a:spcPts val="0"/>
              </a:spcAft>
              <a:buClr>
                <a:srgbClr val="00285A"/>
              </a:buClr>
              <a:buSzPts val="3400"/>
              <a:buFont typeface="Calibri"/>
              <a:buAutoNum type="arabicPeriod"/>
              <a:defRPr sz="3400" b="0" i="0" u="none" strike="noStrike" cap="none">
                <a:solidFill>
                  <a:srgbClr val="00285A"/>
                </a:solidFill>
                <a:latin typeface="Roboto Light"/>
                <a:ea typeface="Roboto Light"/>
                <a:cs typeface="Roboto Light"/>
                <a:sym typeface="Roboto Light"/>
              </a:defRPr>
            </a:lvl1pPr>
            <a:lvl2pPr marL="914343" marR="0" lvl="1"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2pPr>
            <a:lvl3pPr marL="1371514" marR="0" lvl="2"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3pPr>
            <a:lvl4pPr marL="1828686" marR="0" lvl="3"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4pPr>
            <a:lvl5pPr marL="2285857" marR="0" lvl="4"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4_Inhalt blau">
  <p:cSld name="04_Inhalt blau">
    <p:spTree>
      <p:nvGrpSpPr>
        <p:cNvPr id="1" name="Shape 98"/>
        <p:cNvGrpSpPr/>
        <p:nvPr/>
      </p:nvGrpSpPr>
      <p:grpSpPr>
        <a:xfrm>
          <a:off x="0" y="0"/>
          <a:ext cx="0" cy="0"/>
          <a:chOff x="0" y="0"/>
          <a:chExt cx="0" cy="0"/>
        </a:xfrm>
      </p:grpSpPr>
      <p:sp>
        <p:nvSpPr>
          <p:cNvPr id="99" name="Google Shape;99;p38"/>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00" name="Google Shape;100;p38"/>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01" name="Google Shape;101;p38"/>
          <p:cNvSpPr txBox="1">
            <a:spLocks noGrp="1"/>
          </p:cNvSpPr>
          <p:nvPr>
            <p:ph type="title"/>
          </p:nvPr>
        </p:nvSpPr>
        <p:spPr>
          <a:xfrm>
            <a:off x="784449" y="1752601"/>
            <a:ext cx="11406759" cy="940474"/>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2" name="Google Shape;102;p38"/>
          <p:cNvSpPr txBox="1">
            <a:spLocks noGrp="1"/>
          </p:cNvSpPr>
          <p:nvPr>
            <p:ph type="body" idx="1"/>
          </p:nvPr>
        </p:nvSpPr>
        <p:spPr>
          <a:xfrm>
            <a:off x="784447" y="4248001"/>
            <a:ext cx="19183621"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2"/>
          </p:nvPr>
        </p:nvSpPr>
        <p:spPr>
          <a:xfrm>
            <a:off x="13127311" y="261203"/>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3"/>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4_Inhalt weiß">
  <p:cSld name="04_Inhalt weiß">
    <p:spTree>
      <p:nvGrpSpPr>
        <p:cNvPr id="1" name="Shape 105"/>
        <p:cNvGrpSpPr/>
        <p:nvPr/>
      </p:nvGrpSpPr>
      <p:grpSpPr>
        <a:xfrm>
          <a:off x="0" y="0"/>
          <a:ext cx="0" cy="0"/>
          <a:chOff x="0" y="0"/>
          <a:chExt cx="0" cy="0"/>
        </a:xfrm>
      </p:grpSpPr>
      <p:sp>
        <p:nvSpPr>
          <p:cNvPr id="106" name="Google Shape;106;p39"/>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07" name="Google Shape;107;p39"/>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08" name="Google Shape;108;p39"/>
          <p:cNvSpPr txBox="1">
            <a:spLocks noGrp="1"/>
          </p:cNvSpPr>
          <p:nvPr>
            <p:ph type="title"/>
          </p:nvPr>
        </p:nvSpPr>
        <p:spPr>
          <a:xfrm>
            <a:off x="784449" y="1752601"/>
            <a:ext cx="11406759" cy="940474"/>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9" name="Google Shape;109;p39"/>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9"/>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9"/>
          <p:cNvSpPr txBox="1">
            <a:spLocks noGrp="1"/>
          </p:cNvSpPr>
          <p:nvPr>
            <p:ph type="body" idx="3"/>
          </p:nvPr>
        </p:nvSpPr>
        <p:spPr>
          <a:xfrm>
            <a:off x="784447" y="4248001"/>
            <a:ext cx="19183621"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5_Inhalt blau">
  <p:cSld name="05_Inhalt blau">
    <p:spTree>
      <p:nvGrpSpPr>
        <p:cNvPr id="1" name="Shape 112"/>
        <p:cNvGrpSpPr/>
        <p:nvPr/>
      </p:nvGrpSpPr>
      <p:grpSpPr>
        <a:xfrm>
          <a:off x="0" y="0"/>
          <a:ext cx="0" cy="0"/>
          <a:chOff x="0" y="0"/>
          <a:chExt cx="0" cy="0"/>
        </a:xfrm>
      </p:grpSpPr>
      <p:sp>
        <p:nvSpPr>
          <p:cNvPr id="113" name="Google Shape;113;p40"/>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14" name="Google Shape;114;p40"/>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15" name="Google Shape;115;p40"/>
          <p:cNvSpPr txBox="1">
            <a:spLocks noGrp="1"/>
          </p:cNvSpPr>
          <p:nvPr>
            <p:ph type="title"/>
          </p:nvPr>
        </p:nvSpPr>
        <p:spPr>
          <a:xfrm>
            <a:off x="784449" y="1752600"/>
            <a:ext cx="11406759" cy="685800"/>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 name="Google Shape;116;p40"/>
          <p:cNvSpPr txBox="1">
            <a:spLocks noGrp="1"/>
          </p:cNvSpPr>
          <p:nvPr>
            <p:ph type="body" idx="1"/>
          </p:nvPr>
        </p:nvSpPr>
        <p:spPr>
          <a:xfrm>
            <a:off x="792002" y="9906000"/>
            <a:ext cx="11399205" cy="1371600"/>
          </a:xfrm>
          <a:prstGeom prst="rect">
            <a:avLst/>
          </a:prstGeom>
          <a:noFill/>
          <a:ln>
            <a:noFill/>
          </a:ln>
        </p:spPr>
        <p:txBody>
          <a:bodyPr spcFirstLastPara="1" wrap="square" lIns="0" tIns="0" rIns="0" bIns="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1" u="none" strike="noStrike" cap="none">
                <a:solidFill>
                  <a:srgbClr val="00285A"/>
                </a:solidFill>
                <a:latin typeface="Roboto"/>
                <a:ea typeface="Roboto"/>
                <a:cs typeface="Roboto"/>
                <a:sym typeface="Roboto"/>
              </a:defRPr>
            </a:lvl1pPr>
            <a:lvl2pPr marL="914343" marR="0" lvl="1" indent="-228586" algn="l" rtl="0">
              <a:lnSpc>
                <a:spcPct val="90000"/>
              </a:lnSpc>
              <a:spcBef>
                <a:spcPts val="501"/>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514" marR="0" lvl="2" indent="-228586" algn="l" rtl="0">
              <a:lnSpc>
                <a:spcPct val="90000"/>
              </a:lnSpc>
              <a:spcBef>
                <a:spcPts val="501"/>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686" marR="0" lvl="3"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5857" marR="0" lvl="4"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029" marR="0" lvl="5"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200" marR="0" lvl="6"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371" marR="0" lvl="7"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543" marR="0" lvl="8"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17" name="Google Shape;117;p40"/>
          <p:cNvSpPr txBox="1">
            <a:spLocks noGrp="1"/>
          </p:cNvSpPr>
          <p:nvPr>
            <p:ph type="body" idx="2"/>
          </p:nvPr>
        </p:nvSpPr>
        <p:spPr>
          <a:xfrm>
            <a:off x="784449" y="4248000"/>
            <a:ext cx="11406759" cy="5181600"/>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0"/>
          <p:cNvSpPr>
            <a:spLocks noGrp="1"/>
          </p:cNvSpPr>
          <p:nvPr>
            <p:ph type="pic" idx="3"/>
          </p:nvPr>
        </p:nvSpPr>
        <p:spPr>
          <a:xfrm>
            <a:off x="13176000" y="1872000"/>
            <a:ext cx="10440000" cy="9405600"/>
          </a:xfrm>
          <a:prstGeom prst="rect">
            <a:avLst/>
          </a:prstGeom>
          <a:noFill/>
          <a:ln>
            <a:noFill/>
          </a:ln>
        </p:spPr>
      </p:sp>
      <p:sp>
        <p:nvSpPr>
          <p:cNvPr id="119" name="Google Shape;119;p40"/>
          <p:cNvSpPr txBox="1">
            <a:spLocks noGrp="1"/>
          </p:cNvSpPr>
          <p:nvPr>
            <p:ph type="body" idx="4"/>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40"/>
          <p:cNvSpPr txBox="1">
            <a:spLocks noGrp="1"/>
          </p:cNvSpPr>
          <p:nvPr>
            <p:ph type="body" idx="5"/>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5_Inhalt weiß">
  <p:cSld name="05_Inhalt weiß">
    <p:spTree>
      <p:nvGrpSpPr>
        <p:cNvPr id="1" name="Shape 121"/>
        <p:cNvGrpSpPr/>
        <p:nvPr/>
      </p:nvGrpSpPr>
      <p:grpSpPr>
        <a:xfrm>
          <a:off x="0" y="0"/>
          <a:ext cx="0" cy="0"/>
          <a:chOff x="0" y="0"/>
          <a:chExt cx="0" cy="0"/>
        </a:xfrm>
      </p:grpSpPr>
      <p:sp>
        <p:nvSpPr>
          <p:cNvPr id="122" name="Google Shape;122;p41"/>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23" name="Google Shape;123;p41"/>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24" name="Google Shape;124;p41"/>
          <p:cNvSpPr txBox="1">
            <a:spLocks noGrp="1"/>
          </p:cNvSpPr>
          <p:nvPr>
            <p:ph type="title"/>
          </p:nvPr>
        </p:nvSpPr>
        <p:spPr>
          <a:xfrm>
            <a:off x="784449" y="1752600"/>
            <a:ext cx="11406759" cy="685800"/>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5" name="Google Shape;125;p41"/>
          <p:cNvSpPr txBox="1">
            <a:spLocks noGrp="1"/>
          </p:cNvSpPr>
          <p:nvPr>
            <p:ph type="body" idx="1"/>
          </p:nvPr>
        </p:nvSpPr>
        <p:spPr>
          <a:xfrm>
            <a:off x="792002" y="9906000"/>
            <a:ext cx="11399205" cy="1371600"/>
          </a:xfrm>
          <a:prstGeom prst="rect">
            <a:avLst/>
          </a:prstGeom>
          <a:noFill/>
          <a:ln>
            <a:noFill/>
          </a:ln>
        </p:spPr>
        <p:txBody>
          <a:bodyPr spcFirstLastPara="1" wrap="square" lIns="0" tIns="0" rIns="0" bIns="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1" u="none" strike="noStrike" cap="none">
                <a:solidFill>
                  <a:srgbClr val="00285A"/>
                </a:solidFill>
                <a:latin typeface="Roboto"/>
                <a:ea typeface="Roboto"/>
                <a:cs typeface="Roboto"/>
                <a:sym typeface="Roboto"/>
              </a:defRPr>
            </a:lvl1pPr>
            <a:lvl2pPr marL="914343" marR="0" lvl="1" indent="-228586" algn="l" rtl="0">
              <a:lnSpc>
                <a:spcPct val="90000"/>
              </a:lnSpc>
              <a:spcBef>
                <a:spcPts val="501"/>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514" marR="0" lvl="2" indent="-228586" algn="l" rtl="0">
              <a:lnSpc>
                <a:spcPct val="90000"/>
              </a:lnSpc>
              <a:spcBef>
                <a:spcPts val="501"/>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686" marR="0" lvl="3"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5857" marR="0" lvl="4"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029" marR="0" lvl="5"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200" marR="0" lvl="6"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371" marR="0" lvl="7"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543" marR="0" lvl="8"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26" name="Google Shape;126;p41"/>
          <p:cNvSpPr txBox="1">
            <a:spLocks noGrp="1"/>
          </p:cNvSpPr>
          <p:nvPr>
            <p:ph type="body" idx="2"/>
          </p:nvPr>
        </p:nvSpPr>
        <p:spPr>
          <a:xfrm>
            <a:off x="784449" y="4248000"/>
            <a:ext cx="11406759" cy="5181600"/>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41"/>
          <p:cNvSpPr>
            <a:spLocks noGrp="1"/>
          </p:cNvSpPr>
          <p:nvPr>
            <p:ph type="pic" idx="3"/>
          </p:nvPr>
        </p:nvSpPr>
        <p:spPr>
          <a:xfrm>
            <a:off x="13176000" y="1872000"/>
            <a:ext cx="10440000" cy="9405600"/>
          </a:xfrm>
          <a:prstGeom prst="rect">
            <a:avLst/>
          </a:prstGeom>
          <a:noFill/>
          <a:ln>
            <a:noFill/>
          </a:ln>
        </p:spPr>
      </p:sp>
      <p:sp>
        <p:nvSpPr>
          <p:cNvPr id="128" name="Google Shape;128;p41"/>
          <p:cNvSpPr txBox="1">
            <a:spLocks noGrp="1"/>
          </p:cNvSpPr>
          <p:nvPr>
            <p:ph type="body" idx="4"/>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41"/>
          <p:cNvSpPr txBox="1">
            <a:spLocks noGrp="1"/>
          </p:cNvSpPr>
          <p:nvPr>
            <p:ph type="body" idx="5"/>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5_Inhalt papaya">
  <p:cSld name="05_Inhalt papaya">
    <p:spTree>
      <p:nvGrpSpPr>
        <p:cNvPr id="1" name="Shape 130"/>
        <p:cNvGrpSpPr/>
        <p:nvPr/>
      </p:nvGrpSpPr>
      <p:grpSpPr>
        <a:xfrm>
          <a:off x="0" y="0"/>
          <a:ext cx="0" cy="0"/>
          <a:chOff x="0" y="0"/>
          <a:chExt cx="0" cy="0"/>
        </a:xfrm>
      </p:grpSpPr>
      <p:sp>
        <p:nvSpPr>
          <p:cNvPr id="131" name="Google Shape;131;p42"/>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CE9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32" name="Google Shape;132;p42"/>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33" name="Google Shape;133;p42"/>
          <p:cNvSpPr txBox="1">
            <a:spLocks noGrp="1"/>
          </p:cNvSpPr>
          <p:nvPr>
            <p:ph type="title"/>
          </p:nvPr>
        </p:nvSpPr>
        <p:spPr>
          <a:xfrm>
            <a:off x="784449" y="1752600"/>
            <a:ext cx="11406759" cy="685800"/>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4" name="Google Shape;134;p42"/>
          <p:cNvSpPr txBox="1">
            <a:spLocks noGrp="1"/>
          </p:cNvSpPr>
          <p:nvPr>
            <p:ph type="body" idx="1"/>
          </p:nvPr>
        </p:nvSpPr>
        <p:spPr>
          <a:xfrm>
            <a:off x="792002" y="9906000"/>
            <a:ext cx="11399205" cy="1371600"/>
          </a:xfrm>
          <a:prstGeom prst="rect">
            <a:avLst/>
          </a:prstGeom>
          <a:noFill/>
          <a:ln>
            <a:noFill/>
          </a:ln>
        </p:spPr>
        <p:txBody>
          <a:bodyPr spcFirstLastPara="1" wrap="square" lIns="0" tIns="0" rIns="0" bIns="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1" u="none" strike="noStrike" cap="none">
                <a:solidFill>
                  <a:srgbClr val="00285A"/>
                </a:solidFill>
                <a:latin typeface="Roboto"/>
                <a:ea typeface="Roboto"/>
                <a:cs typeface="Roboto"/>
                <a:sym typeface="Roboto"/>
              </a:defRPr>
            </a:lvl1pPr>
            <a:lvl2pPr marL="914343" marR="0" lvl="1" indent="-228586" algn="l" rtl="0">
              <a:lnSpc>
                <a:spcPct val="90000"/>
              </a:lnSpc>
              <a:spcBef>
                <a:spcPts val="501"/>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514" marR="0" lvl="2" indent="-228586" algn="l" rtl="0">
              <a:lnSpc>
                <a:spcPct val="90000"/>
              </a:lnSpc>
              <a:spcBef>
                <a:spcPts val="501"/>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686" marR="0" lvl="3"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5857" marR="0" lvl="4"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029" marR="0" lvl="5"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200" marR="0" lvl="6"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371" marR="0" lvl="7"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543" marR="0" lvl="8" indent="-228586" algn="l" rtl="0">
              <a:lnSpc>
                <a:spcPct val="90000"/>
              </a:lnSpc>
              <a:spcBef>
                <a:spcPts val="501"/>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35" name="Google Shape;135;p42"/>
          <p:cNvSpPr txBox="1">
            <a:spLocks noGrp="1"/>
          </p:cNvSpPr>
          <p:nvPr>
            <p:ph type="body" idx="2"/>
          </p:nvPr>
        </p:nvSpPr>
        <p:spPr>
          <a:xfrm>
            <a:off x="784449" y="4248000"/>
            <a:ext cx="11406759" cy="5181600"/>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2"/>
          <p:cNvSpPr>
            <a:spLocks noGrp="1"/>
          </p:cNvSpPr>
          <p:nvPr>
            <p:ph type="pic" idx="3"/>
          </p:nvPr>
        </p:nvSpPr>
        <p:spPr>
          <a:xfrm>
            <a:off x="13176000" y="1872000"/>
            <a:ext cx="10440000" cy="9405600"/>
          </a:xfrm>
          <a:prstGeom prst="rect">
            <a:avLst/>
          </a:prstGeom>
          <a:noFill/>
          <a:ln>
            <a:noFill/>
          </a:ln>
        </p:spPr>
        <p:txBody>
          <a:bodyPr/>
          <a:lstStyle/>
          <a:p>
            <a:endParaRPr lang="de-DE"/>
          </a:p>
        </p:txBody>
      </p:sp>
      <p:sp>
        <p:nvSpPr>
          <p:cNvPr id="137" name="Google Shape;137;p42"/>
          <p:cNvSpPr txBox="1">
            <a:spLocks noGrp="1"/>
          </p:cNvSpPr>
          <p:nvPr>
            <p:ph type="body" idx="4"/>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42"/>
          <p:cNvSpPr txBox="1">
            <a:spLocks noGrp="1"/>
          </p:cNvSpPr>
          <p:nvPr>
            <p:ph type="body" idx="5"/>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6_Inhalt blau">
  <p:cSld name="06_Inhalt blau">
    <p:spTree>
      <p:nvGrpSpPr>
        <p:cNvPr id="1" name="Shape 139"/>
        <p:cNvGrpSpPr/>
        <p:nvPr/>
      </p:nvGrpSpPr>
      <p:grpSpPr>
        <a:xfrm>
          <a:off x="0" y="0"/>
          <a:ext cx="0" cy="0"/>
          <a:chOff x="0" y="0"/>
          <a:chExt cx="0" cy="0"/>
        </a:xfrm>
      </p:grpSpPr>
      <p:sp>
        <p:nvSpPr>
          <p:cNvPr id="140" name="Google Shape;140;p43"/>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41" name="Google Shape;141;p43"/>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42" name="Google Shape;142;p43"/>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43"/>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3"/>
          <p:cNvSpPr txBox="1">
            <a:spLocks noGrp="1"/>
          </p:cNvSpPr>
          <p:nvPr>
            <p:ph type="body" idx="3"/>
          </p:nvPr>
        </p:nvSpPr>
        <p:spPr>
          <a:xfrm>
            <a:off x="12983297"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43"/>
          <p:cNvSpPr txBox="1">
            <a:spLocks noGrp="1"/>
          </p:cNvSpPr>
          <p:nvPr>
            <p:ph type="title"/>
          </p:nvPr>
        </p:nvSpPr>
        <p:spPr>
          <a:xfrm>
            <a:off x="784449" y="1752601"/>
            <a:ext cx="10686678" cy="940474"/>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6" name="Google Shape;146;p43"/>
          <p:cNvSpPr txBox="1">
            <a:spLocks noGrp="1"/>
          </p:cNvSpPr>
          <p:nvPr>
            <p:ph type="body" idx="4"/>
          </p:nvPr>
        </p:nvSpPr>
        <p:spPr>
          <a:xfrm>
            <a:off x="784449"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6_Inhalt weiß">
  <p:cSld name="06_Inhalt weiß">
    <p:spTree>
      <p:nvGrpSpPr>
        <p:cNvPr id="1" name="Shape 147"/>
        <p:cNvGrpSpPr/>
        <p:nvPr/>
      </p:nvGrpSpPr>
      <p:grpSpPr>
        <a:xfrm>
          <a:off x="0" y="0"/>
          <a:ext cx="0" cy="0"/>
          <a:chOff x="0" y="0"/>
          <a:chExt cx="0" cy="0"/>
        </a:xfrm>
      </p:grpSpPr>
      <p:sp>
        <p:nvSpPr>
          <p:cNvPr id="148" name="Google Shape;148;p44"/>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49" name="Google Shape;149;p44"/>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50" name="Google Shape;150;p44"/>
          <p:cNvSpPr txBox="1">
            <a:spLocks noGrp="1"/>
          </p:cNvSpPr>
          <p:nvPr>
            <p:ph type="title"/>
          </p:nvPr>
        </p:nvSpPr>
        <p:spPr>
          <a:xfrm>
            <a:off x="784449" y="1752601"/>
            <a:ext cx="10686678" cy="940474"/>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1" name="Google Shape;151;p44"/>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2" name="Google Shape;152;p44"/>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3" name="Google Shape;153;p44"/>
          <p:cNvSpPr txBox="1">
            <a:spLocks noGrp="1"/>
          </p:cNvSpPr>
          <p:nvPr>
            <p:ph type="body" idx="3"/>
          </p:nvPr>
        </p:nvSpPr>
        <p:spPr>
          <a:xfrm>
            <a:off x="12983297"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4"/>
          <p:cNvSpPr txBox="1">
            <a:spLocks noGrp="1"/>
          </p:cNvSpPr>
          <p:nvPr>
            <p:ph type="body" idx="4"/>
          </p:nvPr>
        </p:nvSpPr>
        <p:spPr>
          <a:xfrm>
            <a:off x="784449"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6_Inhalt papaya">
  <p:cSld name="06_Inhalt papaya">
    <p:spTree>
      <p:nvGrpSpPr>
        <p:cNvPr id="1" name="Shape 155"/>
        <p:cNvGrpSpPr/>
        <p:nvPr/>
      </p:nvGrpSpPr>
      <p:grpSpPr>
        <a:xfrm>
          <a:off x="0" y="0"/>
          <a:ext cx="0" cy="0"/>
          <a:chOff x="0" y="0"/>
          <a:chExt cx="0" cy="0"/>
        </a:xfrm>
      </p:grpSpPr>
      <p:sp>
        <p:nvSpPr>
          <p:cNvPr id="156" name="Google Shape;156;p45"/>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CE9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57" name="Google Shape;157;p45"/>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58" name="Google Shape;158;p45"/>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5"/>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txBox="1">
            <a:spLocks noGrp="1"/>
          </p:cNvSpPr>
          <p:nvPr>
            <p:ph type="title"/>
          </p:nvPr>
        </p:nvSpPr>
        <p:spPr>
          <a:xfrm>
            <a:off x="784449" y="1752601"/>
            <a:ext cx="10686678" cy="940474"/>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1" name="Google Shape;161;p45"/>
          <p:cNvSpPr txBox="1">
            <a:spLocks noGrp="1"/>
          </p:cNvSpPr>
          <p:nvPr>
            <p:ph type="body" idx="3"/>
          </p:nvPr>
        </p:nvSpPr>
        <p:spPr>
          <a:xfrm>
            <a:off x="12983297"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45"/>
          <p:cNvSpPr txBox="1">
            <a:spLocks noGrp="1"/>
          </p:cNvSpPr>
          <p:nvPr>
            <p:ph type="body" idx="4"/>
          </p:nvPr>
        </p:nvSpPr>
        <p:spPr>
          <a:xfrm>
            <a:off x="784449" y="4248001"/>
            <a:ext cx="10686678"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2pPr>
            <a:lvl3pPr marL="1371514" marR="0" lvl="2"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3pPr>
            <a:lvl4pPr marL="1828686" marR="0" lvl="3"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4pPr>
            <a:lvl5pPr marL="2285857" marR="0" lvl="4" indent="-228586" algn="l" rtl="0">
              <a:lnSpc>
                <a:spcPct val="120000"/>
              </a:lnSpc>
              <a:spcBef>
                <a:spcPts val="2400"/>
              </a:spcBef>
              <a:spcAft>
                <a:spcPts val="0"/>
              </a:spcAft>
              <a:buClr>
                <a:schemeClr val="dk1"/>
              </a:buClr>
              <a:buSzPts val="3400"/>
              <a:buFont typeface="Arial"/>
              <a:buNone/>
              <a:defRPr sz="3400" b="0" i="0" u="none" strike="noStrike" cap="none">
                <a:solidFill>
                  <a:schemeClr val="dk1"/>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7_Inhalt blau">
  <p:cSld name="07_Inhalt blau">
    <p:spTree>
      <p:nvGrpSpPr>
        <p:cNvPr id="1" name="Shape 163"/>
        <p:cNvGrpSpPr/>
        <p:nvPr/>
      </p:nvGrpSpPr>
      <p:grpSpPr>
        <a:xfrm>
          <a:off x="0" y="0"/>
          <a:ext cx="0" cy="0"/>
          <a:chOff x="0" y="0"/>
          <a:chExt cx="0" cy="0"/>
        </a:xfrm>
      </p:grpSpPr>
      <p:sp>
        <p:nvSpPr>
          <p:cNvPr id="164" name="Google Shape;164;p46"/>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65" name="Google Shape;165;p46"/>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66" name="Google Shape;166;p46"/>
          <p:cNvSpPr>
            <a:spLocks noGrp="1"/>
          </p:cNvSpPr>
          <p:nvPr>
            <p:ph type="pic" idx="2"/>
          </p:nvPr>
        </p:nvSpPr>
        <p:spPr>
          <a:xfrm>
            <a:off x="784224" y="1828800"/>
            <a:ext cx="22836188" cy="9349680"/>
          </a:xfrm>
          <a:prstGeom prst="rect">
            <a:avLst/>
          </a:prstGeom>
          <a:noFill/>
          <a:ln>
            <a:noFill/>
          </a:ln>
        </p:spPr>
      </p:sp>
      <p:sp>
        <p:nvSpPr>
          <p:cNvPr id="167" name="Google Shape;167;p46"/>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46"/>
          <p:cNvSpPr txBox="1">
            <a:spLocks noGrp="1"/>
          </p:cNvSpPr>
          <p:nvPr>
            <p:ph type="body" idx="3"/>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4_Inhalt blau">
  <p:cSld name="04_Inhalt blau">
    <p:spTree>
      <p:nvGrpSpPr>
        <p:cNvPr id="1" name="Shape 23"/>
        <p:cNvGrpSpPr/>
        <p:nvPr/>
      </p:nvGrpSpPr>
      <p:grpSpPr>
        <a:xfrm>
          <a:off x="0" y="0"/>
          <a:ext cx="0" cy="0"/>
          <a:chOff x="0" y="0"/>
          <a:chExt cx="0" cy="0"/>
        </a:xfrm>
      </p:grpSpPr>
      <p:sp>
        <p:nvSpPr>
          <p:cNvPr id="24" name="Google Shape;24;p24"/>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25" name="Google Shape;25;p24"/>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26" name="Google Shape;26;p24"/>
          <p:cNvSpPr txBox="1">
            <a:spLocks noGrp="1"/>
          </p:cNvSpPr>
          <p:nvPr>
            <p:ph type="title"/>
          </p:nvPr>
        </p:nvSpPr>
        <p:spPr>
          <a:xfrm>
            <a:off x="784449" y="1752601"/>
            <a:ext cx="11406759" cy="940474"/>
          </a:xfrm>
          <a:prstGeom prst="rect">
            <a:avLst/>
          </a:prstGeom>
          <a:noFill/>
          <a:ln>
            <a:noFill/>
          </a:ln>
        </p:spPr>
        <p:txBody>
          <a:bodyPr spcFirstLastPara="1" wrap="square" lIns="0" tIns="45700" rIns="91425" bIns="45700" anchor="t" anchorCtr="0">
            <a:noAutofit/>
          </a:bodyPr>
          <a:lstStyle>
            <a:lvl1pPr marR="0" lvl="0" algn="l" rtl="0">
              <a:spcBef>
                <a:spcPts val="0"/>
              </a:spcBef>
              <a:spcAft>
                <a:spcPts val="0"/>
              </a:spcAft>
              <a:buSzPts val="1400"/>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24"/>
          <p:cNvSpPr txBox="1">
            <a:spLocks noGrp="1"/>
          </p:cNvSpPr>
          <p:nvPr>
            <p:ph type="body" idx="1"/>
          </p:nvPr>
        </p:nvSpPr>
        <p:spPr>
          <a:xfrm>
            <a:off x="784447" y="4248001"/>
            <a:ext cx="19183621" cy="6930482"/>
          </a:xfrm>
          <a:prstGeom prst="rect">
            <a:avLst/>
          </a:prstGeom>
          <a:noFill/>
          <a:ln>
            <a:noFill/>
          </a:ln>
        </p:spPr>
        <p:txBody>
          <a:bodyPr spcFirstLastPara="1" wrap="square" lIns="0" tIns="36000" rIns="0" bIns="0" anchor="t" anchorCtr="0">
            <a:noAutofit/>
          </a:bodyPr>
          <a:lstStyle>
            <a:lvl1pPr marL="457171" marR="0" lvl="0" indent="-444474" algn="l" rtl="0">
              <a:lnSpc>
                <a:spcPct val="120000"/>
              </a:lnSpc>
              <a:spcBef>
                <a:spcPts val="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1pPr>
            <a:lvl2pPr marL="914343" marR="0" lvl="1" indent="-228586" algn="l" rtl="0">
              <a:lnSpc>
                <a:spcPct val="120000"/>
              </a:lnSpc>
              <a:spcBef>
                <a:spcPts val="2400"/>
              </a:spcBef>
              <a:spcAft>
                <a:spcPts val="0"/>
              </a:spcAft>
              <a:buSzPts val="3400"/>
              <a:buFont typeface="Roboto Light"/>
              <a:buNone/>
              <a:defRPr sz="3400" b="0" i="0" u="none" strike="noStrike" cap="none">
                <a:latin typeface="Roboto Light"/>
                <a:ea typeface="Roboto Light"/>
                <a:cs typeface="Roboto Light"/>
                <a:sym typeface="Roboto Light"/>
              </a:defRPr>
            </a:lvl2pPr>
            <a:lvl3pPr marL="1371514" marR="0" lvl="2" indent="-228586" algn="l" rtl="0">
              <a:lnSpc>
                <a:spcPct val="120000"/>
              </a:lnSpc>
              <a:spcBef>
                <a:spcPts val="2400"/>
              </a:spcBef>
              <a:spcAft>
                <a:spcPts val="0"/>
              </a:spcAft>
              <a:buSzPts val="3400"/>
              <a:buFont typeface="Roboto Light"/>
              <a:buNone/>
              <a:defRPr sz="3400" b="0" i="0" u="none" strike="noStrike" cap="none">
                <a:latin typeface="Roboto Light"/>
                <a:ea typeface="Roboto Light"/>
                <a:cs typeface="Roboto Light"/>
                <a:sym typeface="Roboto Light"/>
              </a:defRPr>
            </a:lvl3pPr>
            <a:lvl4pPr marL="1828686" marR="0" lvl="3" indent="-228586" algn="l" rtl="0">
              <a:lnSpc>
                <a:spcPct val="120000"/>
              </a:lnSpc>
              <a:spcBef>
                <a:spcPts val="2400"/>
              </a:spcBef>
              <a:spcAft>
                <a:spcPts val="0"/>
              </a:spcAft>
              <a:buSzPts val="3400"/>
              <a:buFont typeface="Roboto Light"/>
              <a:buNone/>
              <a:defRPr sz="3400" b="0" i="0" u="none" strike="noStrike" cap="none">
                <a:latin typeface="Roboto Light"/>
                <a:ea typeface="Roboto Light"/>
                <a:cs typeface="Roboto Light"/>
                <a:sym typeface="Roboto Light"/>
              </a:defRPr>
            </a:lvl4pPr>
            <a:lvl5pPr marL="2285857" marR="0" lvl="4" indent="-228586" algn="l" rtl="0">
              <a:lnSpc>
                <a:spcPct val="120000"/>
              </a:lnSpc>
              <a:spcBef>
                <a:spcPts val="2400"/>
              </a:spcBef>
              <a:spcAft>
                <a:spcPts val="0"/>
              </a:spcAft>
              <a:buSzPts val="3400"/>
              <a:buFont typeface="Roboto Light"/>
              <a:buNone/>
              <a:defRPr sz="3400" b="0" i="0" u="none" strike="noStrike" cap="none">
                <a:latin typeface="Roboto Light"/>
                <a:ea typeface="Roboto Light"/>
                <a:cs typeface="Roboto Light"/>
                <a:sym typeface="Roboto Light"/>
              </a:defRPr>
            </a:lvl5pPr>
            <a:lvl6pPr marL="2743029" marR="0" lvl="5" indent="-228586" algn="l" rtl="0">
              <a:spcBef>
                <a:spcPts val="2400"/>
              </a:spcBef>
              <a:spcAft>
                <a:spcPts val="0"/>
              </a:spcAft>
              <a:buSzPts val="1400"/>
              <a:buNone/>
              <a:defRPr sz="1800" b="0" i="0" u="none" strike="noStrike" cap="none">
                <a:latin typeface="Calibri"/>
                <a:ea typeface="Calibri"/>
                <a:cs typeface="Calibri"/>
                <a:sym typeface="Calibri"/>
              </a:defRPr>
            </a:lvl6pPr>
            <a:lvl7pPr marL="3200200" marR="0" lvl="6" indent="-228586" algn="l" rtl="0">
              <a:spcBef>
                <a:spcPts val="0"/>
              </a:spcBef>
              <a:spcAft>
                <a:spcPts val="0"/>
              </a:spcAft>
              <a:buSzPts val="1400"/>
              <a:buNone/>
              <a:defRPr sz="1800" b="0" i="0" u="none" strike="noStrike" cap="none">
                <a:latin typeface="Calibri"/>
                <a:ea typeface="Calibri"/>
                <a:cs typeface="Calibri"/>
                <a:sym typeface="Calibri"/>
              </a:defRPr>
            </a:lvl7pPr>
            <a:lvl8pPr marL="3657371" marR="0" lvl="7" indent="-228586" algn="l" rtl="0">
              <a:spcBef>
                <a:spcPts val="0"/>
              </a:spcBef>
              <a:spcAft>
                <a:spcPts val="0"/>
              </a:spcAft>
              <a:buSzPts val="1400"/>
              <a:buNone/>
              <a:defRPr sz="1800" b="0" i="0" u="none" strike="noStrike" cap="none">
                <a:latin typeface="Calibri"/>
                <a:ea typeface="Calibri"/>
                <a:cs typeface="Calibri"/>
                <a:sym typeface="Calibri"/>
              </a:defRPr>
            </a:lvl8pPr>
            <a:lvl9pPr marL="4114543" marR="0" lvl="8" indent="-228586"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28" name="Google Shape;28;p24"/>
          <p:cNvSpPr txBox="1">
            <a:spLocks noGrp="1"/>
          </p:cNvSpPr>
          <p:nvPr>
            <p:ph type="body" idx="2"/>
          </p:nvPr>
        </p:nvSpPr>
        <p:spPr>
          <a:xfrm>
            <a:off x="13127311" y="261203"/>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spcBef>
                <a:spcPts val="0"/>
              </a:spcBef>
              <a:spcAft>
                <a:spcPts val="0"/>
              </a:spcAft>
              <a:buClr>
                <a:srgbClr val="00285A"/>
              </a:buClr>
              <a:buSzPts val="2000"/>
              <a:buFont typeface="Roboto Light"/>
              <a:buNone/>
              <a:defRPr sz="2000" b="0" i="0" u="none" strike="noStrike" cap="none">
                <a:solidFill>
                  <a:srgbClr val="00285A"/>
                </a:solidFill>
                <a:latin typeface="Roboto Light"/>
                <a:ea typeface="Roboto Light"/>
                <a:cs typeface="Roboto Light"/>
                <a:sym typeface="Roboto Light"/>
              </a:defRPr>
            </a:lvl1pPr>
            <a:lvl2pPr marL="914343" marR="0" lvl="1" indent="-228586" algn="l" rtl="0">
              <a:spcBef>
                <a:spcPts val="0"/>
              </a:spcBef>
              <a:spcAft>
                <a:spcPts val="0"/>
              </a:spcAft>
              <a:buSzPts val="1400"/>
              <a:buNone/>
              <a:defRPr sz="1800" b="0" i="0" u="none" strike="noStrike" cap="none">
                <a:latin typeface="Calibri"/>
                <a:ea typeface="Calibri"/>
                <a:cs typeface="Calibri"/>
                <a:sym typeface="Calibri"/>
              </a:defRPr>
            </a:lvl2pPr>
            <a:lvl3pPr marL="1371514" marR="0" lvl="2" indent="-228586" algn="l" rtl="0">
              <a:spcBef>
                <a:spcPts val="0"/>
              </a:spcBef>
              <a:spcAft>
                <a:spcPts val="0"/>
              </a:spcAft>
              <a:buSzPts val="1400"/>
              <a:buNone/>
              <a:defRPr sz="1800" b="0" i="0" u="none" strike="noStrike" cap="none">
                <a:latin typeface="Calibri"/>
                <a:ea typeface="Calibri"/>
                <a:cs typeface="Calibri"/>
                <a:sym typeface="Calibri"/>
              </a:defRPr>
            </a:lvl3pPr>
            <a:lvl4pPr marL="1828686" marR="0" lvl="3" indent="-228586" algn="l" rtl="0">
              <a:spcBef>
                <a:spcPts val="0"/>
              </a:spcBef>
              <a:spcAft>
                <a:spcPts val="0"/>
              </a:spcAft>
              <a:buSzPts val="1400"/>
              <a:buNone/>
              <a:defRPr sz="1800" b="0" i="0" u="none" strike="noStrike" cap="none">
                <a:latin typeface="Calibri"/>
                <a:ea typeface="Calibri"/>
                <a:cs typeface="Calibri"/>
                <a:sym typeface="Calibri"/>
              </a:defRPr>
            </a:lvl4pPr>
            <a:lvl5pPr marL="2285857" marR="0" lvl="4" indent="-228586" algn="l" rtl="0">
              <a:spcBef>
                <a:spcPts val="0"/>
              </a:spcBef>
              <a:spcAft>
                <a:spcPts val="0"/>
              </a:spcAft>
              <a:buSzPts val="1400"/>
              <a:buNone/>
              <a:defRPr sz="1800" b="0" i="0" u="none" strike="noStrike" cap="none">
                <a:latin typeface="Calibri"/>
                <a:ea typeface="Calibri"/>
                <a:cs typeface="Calibri"/>
                <a:sym typeface="Calibri"/>
              </a:defRPr>
            </a:lvl5pPr>
            <a:lvl6pPr marL="2743029" marR="0" lvl="5" indent="-228586" algn="l" rtl="0">
              <a:spcBef>
                <a:spcPts val="0"/>
              </a:spcBef>
              <a:spcAft>
                <a:spcPts val="0"/>
              </a:spcAft>
              <a:buSzPts val="1400"/>
              <a:buNone/>
              <a:defRPr sz="1800" b="0" i="0" u="none" strike="noStrike" cap="none">
                <a:latin typeface="Calibri"/>
                <a:ea typeface="Calibri"/>
                <a:cs typeface="Calibri"/>
                <a:sym typeface="Calibri"/>
              </a:defRPr>
            </a:lvl6pPr>
            <a:lvl7pPr marL="3200200" marR="0" lvl="6" indent="-228586" algn="l" rtl="0">
              <a:spcBef>
                <a:spcPts val="0"/>
              </a:spcBef>
              <a:spcAft>
                <a:spcPts val="0"/>
              </a:spcAft>
              <a:buSzPts val="1400"/>
              <a:buNone/>
              <a:defRPr sz="1800" b="0" i="0" u="none" strike="noStrike" cap="none">
                <a:latin typeface="Calibri"/>
                <a:ea typeface="Calibri"/>
                <a:cs typeface="Calibri"/>
                <a:sym typeface="Calibri"/>
              </a:defRPr>
            </a:lvl7pPr>
            <a:lvl8pPr marL="3657371" marR="0" lvl="7" indent="-228586" algn="l" rtl="0">
              <a:spcBef>
                <a:spcPts val="0"/>
              </a:spcBef>
              <a:spcAft>
                <a:spcPts val="0"/>
              </a:spcAft>
              <a:buSzPts val="1400"/>
              <a:buNone/>
              <a:defRPr sz="1800" b="0" i="0" u="none" strike="noStrike" cap="none">
                <a:latin typeface="Calibri"/>
                <a:ea typeface="Calibri"/>
                <a:cs typeface="Calibri"/>
                <a:sym typeface="Calibri"/>
              </a:defRPr>
            </a:lvl8pPr>
            <a:lvl9pPr marL="4114543" marR="0" lvl="8" indent="-228586"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29" name="Google Shape;29;p24"/>
          <p:cNvSpPr txBox="1">
            <a:spLocks noGrp="1"/>
          </p:cNvSpPr>
          <p:nvPr>
            <p:ph type="body" idx="3"/>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spcBef>
                <a:spcPts val="0"/>
              </a:spcBef>
              <a:spcAft>
                <a:spcPts val="0"/>
              </a:spcAft>
              <a:buClr>
                <a:srgbClr val="00285A"/>
              </a:buClr>
              <a:buSzPts val="2000"/>
              <a:buFont typeface="Roboto"/>
              <a:buNone/>
              <a:defRPr sz="2000" b="1" i="0" u="none" strike="noStrike" cap="none">
                <a:solidFill>
                  <a:srgbClr val="00285A"/>
                </a:solidFill>
                <a:latin typeface="Roboto"/>
                <a:ea typeface="Roboto"/>
                <a:cs typeface="Roboto"/>
                <a:sym typeface="Roboto"/>
              </a:defRPr>
            </a:lvl1pPr>
            <a:lvl2pPr marL="914343" marR="0" lvl="1" indent="-228586" algn="l" rtl="0">
              <a:spcBef>
                <a:spcPts val="0"/>
              </a:spcBef>
              <a:spcAft>
                <a:spcPts val="0"/>
              </a:spcAft>
              <a:buSzPts val="1400"/>
              <a:buNone/>
              <a:defRPr sz="1800" b="0" i="0" u="none" strike="noStrike" cap="none">
                <a:latin typeface="Calibri"/>
                <a:ea typeface="Calibri"/>
                <a:cs typeface="Calibri"/>
                <a:sym typeface="Calibri"/>
              </a:defRPr>
            </a:lvl2pPr>
            <a:lvl3pPr marL="1371514" marR="0" lvl="2" indent="-228586" algn="l" rtl="0">
              <a:spcBef>
                <a:spcPts val="0"/>
              </a:spcBef>
              <a:spcAft>
                <a:spcPts val="0"/>
              </a:spcAft>
              <a:buSzPts val="1400"/>
              <a:buNone/>
              <a:defRPr sz="1800" b="0" i="0" u="none" strike="noStrike" cap="none">
                <a:latin typeface="Calibri"/>
                <a:ea typeface="Calibri"/>
                <a:cs typeface="Calibri"/>
                <a:sym typeface="Calibri"/>
              </a:defRPr>
            </a:lvl3pPr>
            <a:lvl4pPr marL="1828686" marR="0" lvl="3" indent="-228586" algn="l" rtl="0">
              <a:spcBef>
                <a:spcPts val="0"/>
              </a:spcBef>
              <a:spcAft>
                <a:spcPts val="0"/>
              </a:spcAft>
              <a:buSzPts val="1400"/>
              <a:buNone/>
              <a:defRPr sz="1800" b="0" i="0" u="none" strike="noStrike" cap="none">
                <a:latin typeface="Calibri"/>
                <a:ea typeface="Calibri"/>
                <a:cs typeface="Calibri"/>
                <a:sym typeface="Calibri"/>
              </a:defRPr>
            </a:lvl4pPr>
            <a:lvl5pPr marL="2285857" marR="0" lvl="4" indent="-228586" algn="l" rtl="0">
              <a:spcBef>
                <a:spcPts val="0"/>
              </a:spcBef>
              <a:spcAft>
                <a:spcPts val="0"/>
              </a:spcAft>
              <a:buSzPts val="1400"/>
              <a:buNone/>
              <a:defRPr sz="1800" b="0" i="0" u="none" strike="noStrike" cap="none">
                <a:latin typeface="Calibri"/>
                <a:ea typeface="Calibri"/>
                <a:cs typeface="Calibri"/>
                <a:sym typeface="Calibri"/>
              </a:defRPr>
            </a:lvl5pPr>
            <a:lvl6pPr marL="2743029" marR="0" lvl="5" indent="-228586" algn="l" rtl="0">
              <a:spcBef>
                <a:spcPts val="0"/>
              </a:spcBef>
              <a:spcAft>
                <a:spcPts val="0"/>
              </a:spcAft>
              <a:buSzPts val="1400"/>
              <a:buNone/>
              <a:defRPr sz="1800" b="0" i="0" u="none" strike="noStrike" cap="none">
                <a:latin typeface="Calibri"/>
                <a:ea typeface="Calibri"/>
                <a:cs typeface="Calibri"/>
                <a:sym typeface="Calibri"/>
              </a:defRPr>
            </a:lvl6pPr>
            <a:lvl7pPr marL="3200200" marR="0" lvl="6" indent="-228586" algn="l" rtl="0">
              <a:spcBef>
                <a:spcPts val="0"/>
              </a:spcBef>
              <a:spcAft>
                <a:spcPts val="0"/>
              </a:spcAft>
              <a:buSzPts val="1400"/>
              <a:buNone/>
              <a:defRPr sz="1800" b="0" i="0" u="none" strike="noStrike" cap="none">
                <a:latin typeface="Calibri"/>
                <a:ea typeface="Calibri"/>
                <a:cs typeface="Calibri"/>
                <a:sym typeface="Calibri"/>
              </a:defRPr>
            </a:lvl7pPr>
            <a:lvl8pPr marL="3657371" marR="0" lvl="7" indent="-228586" algn="l" rtl="0">
              <a:spcBef>
                <a:spcPts val="0"/>
              </a:spcBef>
              <a:spcAft>
                <a:spcPts val="0"/>
              </a:spcAft>
              <a:buSzPts val="1400"/>
              <a:buNone/>
              <a:defRPr sz="1800" b="0" i="0" u="none" strike="noStrike" cap="none">
                <a:latin typeface="Calibri"/>
                <a:ea typeface="Calibri"/>
                <a:cs typeface="Calibri"/>
                <a:sym typeface="Calibri"/>
              </a:defRPr>
            </a:lvl8pPr>
            <a:lvl9pPr marL="4114543" marR="0" lvl="8" indent="-228586"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07_Inhalt weiß">
  <p:cSld name="07_Inhalt weiß">
    <p:spTree>
      <p:nvGrpSpPr>
        <p:cNvPr id="1" name="Shape 169"/>
        <p:cNvGrpSpPr/>
        <p:nvPr/>
      </p:nvGrpSpPr>
      <p:grpSpPr>
        <a:xfrm>
          <a:off x="0" y="0"/>
          <a:ext cx="0" cy="0"/>
          <a:chOff x="0" y="0"/>
          <a:chExt cx="0" cy="0"/>
        </a:xfrm>
      </p:grpSpPr>
      <p:sp>
        <p:nvSpPr>
          <p:cNvPr id="170" name="Google Shape;170;p47"/>
          <p:cNvSpPr/>
          <p:nvPr/>
        </p:nvSpPr>
        <p:spPr>
          <a:xfrm>
            <a:off x="0" y="871125"/>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71" name="Google Shape;171;p47"/>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72" name="Google Shape;172;p47"/>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7"/>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4" name="Google Shape;174;p47"/>
          <p:cNvSpPr>
            <a:spLocks noGrp="1"/>
          </p:cNvSpPr>
          <p:nvPr>
            <p:ph type="pic" idx="3"/>
          </p:nvPr>
        </p:nvSpPr>
        <p:spPr>
          <a:xfrm>
            <a:off x="784224" y="1828800"/>
            <a:ext cx="22836188" cy="934968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07_Inhalt papaya">
  <p:cSld name="07_Inhalt papaya">
    <p:bg>
      <p:bgPr>
        <a:solidFill>
          <a:srgbClr val="FFFFFF"/>
        </a:solidFill>
        <a:effectLst/>
      </p:bgPr>
    </p:bg>
    <p:spTree>
      <p:nvGrpSpPr>
        <p:cNvPr id="1" name="Shape 175"/>
        <p:cNvGrpSpPr/>
        <p:nvPr/>
      </p:nvGrpSpPr>
      <p:grpSpPr>
        <a:xfrm>
          <a:off x="0" y="0"/>
          <a:ext cx="0" cy="0"/>
          <a:chOff x="0" y="0"/>
          <a:chExt cx="0" cy="0"/>
        </a:xfrm>
      </p:grpSpPr>
      <p:sp>
        <p:nvSpPr>
          <p:cNvPr id="176" name="Google Shape;176;p48"/>
          <p:cNvSpPr/>
          <p:nvPr/>
        </p:nvSpPr>
        <p:spPr>
          <a:xfrm>
            <a:off x="0" y="86494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CE9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177" name="Google Shape;177;p48"/>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178" name="Google Shape;178;p48"/>
          <p:cNvSpPr txBox="1">
            <a:spLocks noGrp="1"/>
          </p:cNvSpPr>
          <p:nvPr>
            <p:ph type="body" idx="1"/>
          </p:nvPr>
        </p:nvSpPr>
        <p:spPr>
          <a:xfrm>
            <a:off x="13127311" y="261202"/>
            <a:ext cx="5486400" cy="25534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0" i="0" u="none" strike="noStrike" cap="none">
                <a:solidFill>
                  <a:srgbClr val="00285A"/>
                </a:solidFill>
                <a:latin typeface="Roboto Light"/>
                <a:ea typeface="Roboto Light"/>
                <a:cs typeface="Roboto Light"/>
                <a:sym typeface="Roboto Light"/>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8"/>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8"/>
          <p:cNvSpPr>
            <a:spLocks noGrp="1"/>
          </p:cNvSpPr>
          <p:nvPr>
            <p:ph type="pic" idx="3"/>
          </p:nvPr>
        </p:nvSpPr>
        <p:spPr>
          <a:xfrm>
            <a:off x="784224" y="1828800"/>
            <a:ext cx="22836188" cy="934968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ie leer">
  <p:cSld name="Folie leer">
    <p:spTree>
      <p:nvGrpSpPr>
        <p:cNvPr id="1" name="Shape 18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el_blau">
  <p:cSld name="2_Titel_blau">
    <p:bg>
      <p:bgPr>
        <a:solidFill>
          <a:srgbClr val="CCD4DE"/>
        </a:solidFill>
        <a:effectLst/>
      </p:bgPr>
    </p:bg>
    <p:spTree>
      <p:nvGrpSpPr>
        <p:cNvPr id="1" name="Shape 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1_Titel_weiß">
  <p:cSld name="01_Titel_weiß">
    <p:spTree>
      <p:nvGrpSpPr>
        <p:cNvPr id="1" name="Shape 43"/>
        <p:cNvGrpSpPr/>
        <p:nvPr/>
      </p:nvGrpSpPr>
      <p:grpSpPr>
        <a:xfrm>
          <a:off x="0" y="0"/>
          <a:ext cx="0" cy="0"/>
          <a:chOff x="0" y="0"/>
          <a:chExt cx="0" cy="0"/>
        </a:xfrm>
      </p:grpSpPr>
      <p:sp>
        <p:nvSpPr>
          <p:cNvPr id="44" name="Google Shape;44;p30"/>
          <p:cNvSpPr/>
          <p:nvPr/>
        </p:nvSpPr>
        <p:spPr>
          <a:xfrm>
            <a:off x="1008001" y="7027200"/>
            <a:ext cx="7452000" cy="2527200"/>
          </a:xfrm>
          <a:prstGeom prst="rect">
            <a:avLst/>
          </a:prstGeom>
          <a:solidFill>
            <a:srgbClr val="5D6A92"/>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648">
              <a:solidFill>
                <a:schemeClr val="lt1"/>
              </a:solidFill>
              <a:latin typeface="Calibri"/>
              <a:ea typeface="Calibri"/>
              <a:cs typeface="Calibri"/>
              <a:sym typeface="Calibri"/>
            </a:endParaRPr>
          </a:p>
        </p:txBody>
      </p:sp>
      <p:sp>
        <p:nvSpPr>
          <p:cNvPr id="45" name="Google Shape;45;p30"/>
          <p:cNvSpPr>
            <a:spLocks noGrp="1"/>
          </p:cNvSpPr>
          <p:nvPr>
            <p:ph type="pic" idx="2"/>
          </p:nvPr>
        </p:nvSpPr>
        <p:spPr>
          <a:xfrm>
            <a:off x="8460001" y="1972800"/>
            <a:ext cx="15911999" cy="6314400"/>
          </a:xfrm>
          <a:prstGeom prst="rect">
            <a:avLst/>
          </a:prstGeom>
          <a:noFill/>
          <a:ln>
            <a:noFill/>
          </a:ln>
        </p:spPr>
      </p:sp>
      <p:sp>
        <p:nvSpPr>
          <p:cNvPr id="46" name="Google Shape;46;p30"/>
          <p:cNvSpPr txBox="1">
            <a:spLocks noGrp="1"/>
          </p:cNvSpPr>
          <p:nvPr>
            <p:ph type="title"/>
          </p:nvPr>
        </p:nvSpPr>
        <p:spPr>
          <a:xfrm>
            <a:off x="2196000" y="2858394"/>
            <a:ext cx="21197194" cy="3847208"/>
          </a:xfrm>
          <a:prstGeom prst="rect">
            <a:avLst/>
          </a:prstGeom>
          <a:noFill/>
          <a:ln>
            <a:noFill/>
          </a:ln>
        </p:spPr>
        <p:txBody>
          <a:bodyPr spcFirstLastPara="1" wrap="square" lIns="0" tIns="0" rIns="0" bIns="0" anchor="t" anchorCtr="0">
            <a:noAutofit/>
          </a:bodyPr>
          <a:lstStyle>
            <a:lvl1pPr marR="0" lvl="0" algn="l" rtl="0">
              <a:lnSpc>
                <a:spcPct val="107142"/>
              </a:lnSpc>
              <a:spcBef>
                <a:spcPts val="0"/>
              </a:spcBef>
              <a:spcAft>
                <a:spcPts val="0"/>
              </a:spcAft>
              <a:buSzPts val="1400"/>
              <a:buNone/>
              <a:defRPr sz="13999" b="1" i="0" u="none" strike="noStrike" cap="none">
                <a:solidFill>
                  <a:srgbClr val="002B5C"/>
                </a:solidFill>
                <a:latin typeface="Exo SemiBold"/>
                <a:ea typeface="Exo SemiBold"/>
                <a:cs typeface="Exo SemiBold"/>
                <a:sym typeface="Exo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 name="Google Shape;47;p30"/>
          <p:cNvSpPr txBox="1">
            <a:spLocks noGrp="1"/>
          </p:cNvSpPr>
          <p:nvPr>
            <p:ph type="subTitle" idx="1"/>
          </p:nvPr>
        </p:nvSpPr>
        <p:spPr>
          <a:xfrm>
            <a:off x="2195999" y="7391400"/>
            <a:ext cx="5004746" cy="1679724"/>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400"/>
              <a:buNone/>
              <a:defRPr sz="5400" b="0" i="0" u="none" strike="noStrike" cap="none">
                <a:solidFill>
                  <a:srgbClr val="FFFFFF"/>
                </a:solidFill>
                <a:latin typeface="Roboto"/>
                <a:ea typeface="Roboto"/>
                <a:cs typeface="Roboto"/>
                <a:sym typeface="Roboto"/>
              </a:defRPr>
            </a:lvl1pPr>
            <a:lvl2pPr marR="0" lvl="1" algn="l" rtl="0">
              <a:spcBef>
                <a:spcPts val="0"/>
              </a:spcBef>
              <a:spcAft>
                <a:spcPts val="0"/>
              </a:spcAft>
              <a:buSzPts val="1400"/>
              <a:buNone/>
              <a:defRPr sz="1800" b="0" i="0" u="none" strike="noStrike" cap="none">
                <a:latin typeface="Calibri"/>
                <a:ea typeface="Calibri"/>
                <a:cs typeface="Calibri"/>
                <a:sym typeface="Calibri"/>
              </a:defRPr>
            </a:lvl2pPr>
            <a:lvl3pPr marR="0" lvl="2" algn="l" rtl="0">
              <a:spcBef>
                <a:spcPts val="0"/>
              </a:spcBef>
              <a:spcAft>
                <a:spcPts val="0"/>
              </a:spcAft>
              <a:buSzPts val="1400"/>
              <a:buNone/>
              <a:defRPr sz="1800" b="0" i="0" u="none" strike="noStrike" cap="none">
                <a:latin typeface="Calibri"/>
                <a:ea typeface="Calibri"/>
                <a:cs typeface="Calibri"/>
                <a:sym typeface="Calibri"/>
              </a:defRPr>
            </a:lvl3pPr>
            <a:lvl4pPr marR="0" lvl="3" algn="l" rtl="0">
              <a:spcBef>
                <a:spcPts val="0"/>
              </a:spcBef>
              <a:spcAft>
                <a:spcPts val="0"/>
              </a:spcAft>
              <a:buSzPts val="1400"/>
              <a:buNone/>
              <a:defRPr sz="1800" b="0" i="0" u="none" strike="noStrike" cap="none">
                <a:latin typeface="Calibri"/>
                <a:ea typeface="Calibri"/>
                <a:cs typeface="Calibri"/>
                <a:sym typeface="Calibri"/>
              </a:defRPr>
            </a:lvl4pPr>
            <a:lvl5pPr marR="0" lvl="4" algn="l" rtl="0">
              <a:spcBef>
                <a:spcPts val="0"/>
              </a:spcBef>
              <a:spcAft>
                <a:spcPts val="0"/>
              </a:spcAft>
              <a:buSzPts val="1400"/>
              <a:buNone/>
              <a:defRPr sz="1800" b="0" i="0" u="none" strike="noStrike" cap="none">
                <a:latin typeface="Calibri"/>
                <a:ea typeface="Calibri"/>
                <a:cs typeface="Calibri"/>
                <a:sym typeface="Calibri"/>
              </a:defRPr>
            </a:lvl5pPr>
            <a:lvl6pPr marR="0" lvl="5" algn="l" rtl="0">
              <a:spcBef>
                <a:spcPts val="0"/>
              </a:spcBef>
              <a:spcAft>
                <a:spcPts val="0"/>
              </a:spcAft>
              <a:buSzPts val="1400"/>
              <a:buNone/>
              <a:defRPr sz="1800" b="0" i="0" u="none" strike="noStrike" cap="none">
                <a:latin typeface="Calibri"/>
                <a:ea typeface="Calibri"/>
                <a:cs typeface="Calibri"/>
                <a:sym typeface="Calibri"/>
              </a:defRPr>
            </a:lvl6pPr>
            <a:lvl7pPr marR="0" lvl="6" algn="l" rtl="0">
              <a:spcBef>
                <a:spcPts val="0"/>
              </a:spcBef>
              <a:spcAft>
                <a:spcPts val="0"/>
              </a:spcAft>
              <a:buSzPts val="1400"/>
              <a:buNone/>
              <a:defRPr sz="1800" b="0" i="0" u="none" strike="noStrike" cap="none">
                <a:latin typeface="Calibri"/>
                <a:ea typeface="Calibri"/>
                <a:cs typeface="Calibri"/>
                <a:sym typeface="Calibri"/>
              </a:defRPr>
            </a:lvl7pPr>
            <a:lvl8pPr marR="0" lvl="7" algn="l" rtl="0">
              <a:spcBef>
                <a:spcPts val="0"/>
              </a:spcBef>
              <a:spcAft>
                <a:spcPts val="0"/>
              </a:spcAft>
              <a:buSzPts val="1400"/>
              <a:buNone/>
              <a:defRPr sz="1800" b="0" i="0" u="none" strike="noStrike" cap="none">
                <a:latin typeface="Calibri"/>
                <a:ea typeface="Calibri"/>
                <a:cs typeface="Calibri"/>
                <a:sym typeface="Calibri"/>
              </a:defRPr>
            </a:lvl8pPr>
            <a:lvl9pPr marR="0" lvl="8"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2_Schlussfolie blau">
  <p:cSld name="02_Schlussfolie blau">
    <p:bg>
      <p:bgPr>
        <a:solidFill>
          <a:srgbClr val="F2F4F7"/>
        </a:solidFill>
        <a:effectLst/>
      </p:bgPr>
    </p:bg>
    <p:spTree>
      <p:nvGrpSpPr>
        <p:cNvPr id="1" name="Shape 53"/>
        <p:cNvGrpSpPr/>
        <p:nvPr/>
      </p:nvGrpSpPr>
      <p:grpSpPr>
        <a:xfrm>
          <a:off x="0" y="0"/>
          <a:ext cx="0" cy="0"/>
          <a:chOff x="0" y="0"/>
          <a:chExt cx="0" cy="0"/>
        </a:xfrm>
      </p:grpSpPr>
      <p:sp>
        <p:nvSpPr>
          <p:cNvPr id="54" name="Google Shape;54;p32"/>
          <p:cNvSpPr/>
          <p:nvPr/>
        </p:nvSpPr>
        <p:spPr>
          <a:xfrm>
            <a:off x="9648000" y="1944000"/>
            <a:ext cx="5029201" cy="1295400"/>
          </a:xfrm>
          <a:prstGeom prst="rect">
            <a:avLst/>
          </a:prstGeom>
          <a:solidFill>
            <a:srgbClr val="667E9C"/>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55" name="Google Shape;55;p32"/>
          <p:cNvSpPr txBox="1"/>
          <p:nvPr/>
        </p:nvSpPr>
        <p:spPr>
          <a:xfrm>
            <a:off x="10972006" y="2475013"/>
            <a:ext cx="2667000"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de-DE" sz="2000" b="1" i="0">
                <a:solidFill>
                  <a:srgbClr val="FFFFFF"/>
                </a:solidFill>
                <a:latin typeface="Roboto"/>
                <a:ea typeface="Roboto"/>
                <a:cs typeface="Roboto"/>
                <a:sym typeface="Roboto"/>
              </a:rPr>
              <a:t>Förderung</a:t>
            </a:r>
            <a:endParaRPr sz="589"/>
          </a:p>
        </p:txBody>
      </p:sp>
      <p:sp>
        <p:nvSpPr>
          <p:cNvPr id="56" name="Google Shape;56;p32"/>
          <p:cNvSpPr/>
          <p:nvPr/>
        </p:nvSpPr>
        <p:spPr>
          <a:xfrm>
            <a:off x="9648000" y="3240001"/>
            <a:ext cx="14705808" cy="5029202"/>
          </a:xfrm>
          <a:prstGeom prst="rect">
            <a:avLst/>
          </a:prstGeom>
          <a:solidFill>
            <a:srgbClr val="FFFFFF"/>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57" name="Google Shape;57;p32"/>
          <p:cNvSpPr txBox="1"/>
          <p:nvPr/>
        </p:nvSpPr>
        <p:spPr>
          <a:xfrm>
            <a:off x="972002" y="6300001"/>
            <a:ext cx="4701158" cy="3921010"/>
          </a:xfrm>
          <a:prstGeom prst="rect">
            <a:avLst/>
          </a:prstGeom>
          <a:noFill/>
          <a:ln>
            <a:noFill/>
          </a:ln>
        </p:spPr>
        <p:txBody>
          <a:bodyPr spcFirstLastPara="1" wrap="square" lIns="0" tIns="0" rIns="0" bIns="0" anchor="t" anchorCtr="0">
            <a:spAutoFit/>
          </a:bodyPr>
          <a:lstStyle/>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Bundesarbeitskreis </a:t>
            </a:r>
            <a:endParaRPr sz="589"/>
          </a:p>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Arbeit und Leben e.V.</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Robertstraße 5a</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42107 Wuppertal</a:t>
            </a:r>
            <a:endParaRPr sz="589"/>
          </a:p>
          <a:p>
            <a:pPr marL="0" marR="0" lvl="0" indent="0" algn="l" rtl="0">
              <a:lnSpc>
                <a:spcPct val="127692"/>
              </a:lnSpc>
              <a:spcBef>
                <a:spcPts val="0"/>
              </a:spcBef>
              <a:spcAft>
                <a:spcPts val="0"/>
              </a:spcAft>
              <a:buNone/>
            </a:pPr>
            <a:endParaRPr sz="2600" b="0" i="0">
              <a:solidFill>
                <a:srgbClr val="FF000F"/>
              </a:solidFill>
              <a:latin typeface="Roboto"/>
              <a:ea typeface="Roboto"/>
              <a:cs typeface="Roboto"/>
              <a:sym typeface="Roboto"/>
            </a:endParaRPr>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bildung@arbeitundleben.de</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www.arbeitundleben.de</a:t>
            </a:r>
            <a:endParaRPr sz="2600" b="0" i="0">
              <a:solidFill>
                <a:srgbClr val="FF000F"/>
              </a:solidFill>
              <a:latin typeface="Roboto"/>
              <a:ea typeface="Roboto"/>
              <a:cs typeface="Roboto"/>
              <a:sym typeface="Roboto"/>
            </a:endParaRPr>
          </a:p>
          <a:p>
            <a:pPr marL="0" marR="0" lvl="0" indent="0" algn="l" rtl="0">
              <a:spcBef>
                <a:spcPts val="0"/>
              </a:spcBef>
              <a:spcAft>
                <a:spcPts val="0"/>
              </a:spcAft>
              <a:buNone/>
            </a:pPr>
            <a:endParaRPr sz="2184">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_Schlussfolie weiß">
  <p:cSld name="02_Schlussfolie weiß">
    <p:bg>
      <p:bgPr>
        <a:solidFill>
          <a:srgbClr val="FFFFFF"/>
        </a:solidFill>
        <a:effectLst/>
      </p:bgPr>
    </p:bg>
    <p:spTree>
      <p:nvGrpSpPr>
        <p:cNvPr id="1" name="Shape 58"/>
        <p:cNvGrpSpPr/>
        <p:nvPr/>
      </p:nvGrpSpPr>
      <p:grpSpPr>
        <a:xfrm>
          <a:off x="0" y="0"/>
          <a:ext cx="0" cy="0"/>
          <a:chOff x="0" y="0"/>
          <a:chExt cx="0" cy="0"/>
        </a:xfrm>
      </p:grpSpPr>
      <p:sp>
        <p:nvSpPr>
          <p:cNvPr id="59" name="Google Shape;59;p33"/>
          <p:cNvSpPr/>
          <p:nvPr/>
        </p:nvSpPr>
        <p:spPr>
          <a:xfrm>
            <a:off x="9648000" y="1944000"/>
            <a:ext cx="5029201" cy="1295400"/>
          </a:xfrm>
          <a:prstGeom prst="rect">
            <a:avLst/>
          </a:prstGeom>
          <a:solidFill>
            <a:srgbClr val="667E9C"/>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60" name="Google Shape;60;p33"/>
          <p:cNvSpPr txBox="1"/>
          <p:nvPr/>
        </p:nvSpPr>
        <p:spPr>
          <a:xfrm>
            <a:off x="10972006" y="2475013"/>
            <a:ext cx="2667000"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de-DE" sz="2000" b="1" i="0">
                <a:solidFill>
                  <a:srgbClr val="FFFFFF"/>
                </a:solidFill>
                <a:latin typeface="Roboto"/>
                <a:ea typeface="Roboto"/>
                <a:cs typeface="Roboto"/>
                <a:sym typeface="Roboto"/>
              </a:rPr>
              <a:t>Förderung</a:t>
            </a:r>
            <a:endParaRPr sz="589"/>
          </a:p>
        </p:txBody>
      </p:sp>
      <p:sp>
        <p:nvSpPr>
          <p:cNvPr id="61" name="Google Shape;61;p33"/>
          <p:cNvSpPr/>
          <p:nvPr/>
        </p:nvSpPr>
        <p:spPr>
          <a:xfrm>
            <a:off x="9648000" y="3240001"/>
            <a:ext cx="14705808" cy="5029202"/>
          </a:xfrm>
          <a:prstGeom prst="rect">
            <a:avLst/>
          </a:prstGeom>
          <a:solidFill>
            <a:srgbClr val="FFFFFF"/>
          </a:solidFill>
          <a:ln w="25400" cap="flat" cmpd="sng">
            <a:solidFill>
              <a:srgbClr val="CCD4DE"/>
            </a:solidFill>
            <a:prstDash val="solid"/>
            <a:round/>
            <a:headEnd type="none" w="sm" len="sm"/>
            <a:tailEnd type="none" w="sm" len="sm"/>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62" name="Google Shape;62;p33"/>
          <p:cNvSpPr txBox="1"/>
          <p:nvPr/>
        </p:nvSpPr>
        <p:spPr>
          <a:xfrm>
            <a:off x="972002" y="6300001"/>
            <a:ext cx="4701158" cy="3921010"/>
          </a:xfrm>
          <a:prstGeom prst="rect">
            <a:avLst/>
          </a:prstGeom>
          <a:noFill/>
          <a:ln>
            <a:noFill/>
          </a:ln>
        </p:spPr>
        <p:txBody>
          <a:bodyPr spcFirstLastPara="1" wrap="square" lIns="0" tIns="0" rIns="0" bIns="0" anchor="t" anchorCtr="0">
            <a:spAutoFit/>
          </a:bodyPr>
          <a:lstStyle/>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Bundesarbeitskreis </a:t>
            </a:r>
            <a:endParaRPr sz="589"/>
          </a:p>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Arbeit und Leben e.V.</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Robertstraße 5a</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42107 Wuppertal</a:t>
            </a:r>
            <a:endParaRPr sz="589"/>
          </a:p>
          <a:p>
            <a:pPr marL="0" marR="0" lvl="0" indent="0" algn="l" rtl="0">
              <a:lnSpc>
                <a:spcPct val="127692"/>
              </a:lnSpc>
              <a:spcBef>
                <a:spcPts val="0"/>
              </a:spcBef>
              <a:spcAft>
                <a:spcPts val="0"/>
              </a:spcAft>
              <a:buNone/>
            </a:pPr>
            <a:endParaRPr sz="2600" b="0" i="0">
              <a:solidFill>
                <a:srgbClr val="FF000F"/>
              </a:solidFill>
              <a:latin typeface="Roboto"/>
              <a:ea typeface="Roboto"/>
              <a:cs typeface="Roboto"/>
              <a:sym typeface="Roboto"/>
            </a:endParaRPr>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bildung@arbeitundleben.de</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www.arbeitundleben.de</a:t>
            </a:r>
            <a:endParaRPr sz="2600" b="0" i="0">
              <a:solidFill>
                <a:srgbClr val="FF000F"/>
              </a:solidFill>
              <a:latin typeface="Roboto"/>
              <a:ea typeface="Roboto"/>
              <a:cs typeface="Roboto"/>
              <a:sym typeface="Roboto"/>
            </a:endParaRPr>
          </a:p>
          <a:p>
            <a:pPr marL="0" marR="0" lvl="0" indent="0" algn="l" rtl="0">
              <a:spcBef>
                <a:spcPts val="0"/>
              </a:spcBef>
              <a:spcAft>
                <a:spcPts val="0"/>
              </a:spcAft>
              <a:buNone/>
            </a:pPr>
            <a:endParaRPr sz="2184">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2_Schlussfolie papaya">
  <p:cSld name="02_Schlussfolie papaya">
    <p:bg>
      <p:bgPr>
        <a:solidFill>
          <a:srgbClr val="FCE9E6"/>
        </a:solidFill>
        <a:effectLst/>
      </p:bgPr>
    </p:bg>
    <p:spTree>
      <p:nvGrpSpPr>
        <p:cNvPr id="1" name="Shape 63"/>
        <p:cNvGrpSpPr/>
        <p:nvPr/>
      </p:nvGrpSpPr>
      <p:grpSpPr>
        <a:xfrm>
          <a:off x="0" y="0"/>
          <a:ext cx="0" cy="0"/>
          <a:chOff x="0" y="0"/>
          <a:chExt cx="0" cy="0"/>
        </a:xfrm>
      </p:grpSpPr>
      <p:sp>
        <p:nvSpPr>
          <p:cNvPr id="64" name="Google Shape;64;p34"/>
          <p:cNvSpPr/>
          <p:nvPr/>
        </p:nvSpPr>
        <p:spPr>
          <a:xfrm>
            <a:off x="9648000" y="1944000"/>
            <a:ext cx="5029201" cy="1295400"/>
          </a:xfrm>
          <a:prstGeom prst="rect">
            <a:avLst/>
          </a:prstGeom>
          <a:solidFill>
            <a:srgbClr val="667E9C"/>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65" name="Google Shape;65;p34"/>
          <p:cNvSpPr txBox="1"/>
          <p:nvPr/>
        </p:nvSpPr>
        <p:spPr>
          <a:xfrm>
            <a:off x="10972006" y="2475013"/>
            <a:ext cx="2667000" cy="307777"/>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de-DE" sz="2000" b="1" i="0">
                <a:solidFill>
                  <a:srgbClr val="FFFFFF"/>
                </a:solidFill>
                <a:latin typeface="Roboto"/>
                <a:ea typeface="Roboto"/>
                <a:cs typeface="Roboto"/>
                <a:sym typeface="Roboto"/>
              </a:rPr>
              <a:t>Förderung</a:t>
            </a:r>
            <a:endParaRPr sz="589"/>
          </a:p>
        </p:txBody>
      </p:sp>
      <p:sp>
        <p:nvSpPr>
          <p:cNvPr id="66" name="Google Shape;66;p34"/>
          <p:cNvSpPr/>
          <p:nvPr/>
        </p:nvSpPr>
        <p:spPr>
          <a:xfrm>
            <a:off x="9648000" y="3240001"/>
            <a:ext cx="14705808" cy="5029202"/>
          </a:xfrm>
          <a:prstGeom prst="rect">
            <a:avLst/>
          </a:prstGeom>
          <a:solidFill>
            <a:srgbClr val="FFFFFF"/>
          </a:solidFill>
          <a:ln>
            <a:noFill/>
          </a:ln>
        </p:spPr>
        <p:txBody>
          <a:bodyPr spcFirstLastPara="1" wrap="square" lIns="91426" tIns="45701" rIns="91426" bIns="45701" anchor="ctr" anchorCtr="0">
            <a:noAutofit/>
          </a:bodyPr>
          <a:lstStyle/>
          <a:p>
            <a:pPr marL="0" marR="0" lvl="0" indent="0" algn="ctr" rtl="0">
              <a:spcBef>
                <a:spcPts val="0"/>
              </a:spcBef>
              <a:spcAft>
                <a:spcPts val="0"/>
              </a:spcAft>
              <a:buNone/>
            </a:pPr>
            <a:endParaRPr sz="2184">
              <a:solidFill>
                <a:schemeClr val="lt1"/>
              </a:solidFill>
              <a:latin typeface="Calibri"/>
              <a:ea typeface="Calibri"/>
              <a:cs typeface="Calibri"/>
              <a:sym typeface="Calibri"/>
            </a:endParaRPr>
          </a:p>
        </p:txBody>
      </p:sp>
      <p:sp>
        <p:nvSpPr>
          <p:cNvPr id="67" name="Google Shape;67;p34"/>
          <p:cNvSpPr txBox="1"/>
          <p:nvPr/>
        </p:nvSpPr>
        <p:spPr>
          <a:xfrm>
            <a:off x="972002" y="6300001"/>
            <a:ext cx="4701158" cy="3921010"/>
          </a:xfrm>
          <a:prstGeom prst="rect">
            <a:avLst/>
          </a:prstGeom>
          <a:noFill/>
          <a:ln>
            <a:noFill/>
          </a:ln>
        </p:spPr>
        <p:txBody>
          <a:bodyPr spcFirstLastPara="1" wrap="square" lIns="0" tIns="0" rIns="0" bIns="0" anchor="t" anchorCtr="0">
            <a:spAutoFit/>
          </a:bodyPr>
          <a:lstStyle/>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Bundesarbeitskreis </a:t>
            </a:r>
            <a:endParaRPr sz="589"/>
          </a:p>
          <a:p>
            <a:pPr marL="0" marR="0" lvl="0" indent="0" algn="l" rtl="0">
              <a:lnSpc>
                <a:spcPct val="127692"/>
              </a:lnSpc>
              <a:spcBef>
                <a:spcPts val="0"/>
              </a:spcBef>
              <a:spcAft>
                <a:spcPts val="0"/>
              </a:spcAft>
              <a:buNone/>
            </a:pPr>
            <a:r>
              <a:rPr lang="de-DE" sz="2600" b="1" i="0">
                <a:solidFill>
                  <a:srgbClr val="FF000F"/>
                </a:solidFill>
                <a:latin typeface="Roboto"/>
                <a:ea typeface="Roboto"/>
                <a:cs typeface="Roboto"/>
                <a:sym typeface="Roboto"/>
              </a:rPr>
              <a:t>Arbeit und Leben e.V.</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Robertstraße 5a</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42107 Wuppertal</a:t>
            </a:r>
            <a:endParaRPr sz="589"/>
          </a:p>
          <a:p>
            <a:pPr marL="0" marR="0" lvl="0" indent="0" algn="l" rtl="0">
              <a:lnSpc>
                <a:spcPct val="127692"/>
              </a:lnSpc>
              <a:spcBef>
                <a:spcPts val="0"/>
              </a:spcBef>
              <a:spcAft>
                <a:spcPts val="0"/>
              </a:spcAft>
              <a:buNone/>
            </a:pPr>
            <a:endParaRPr sz="2600" b="0" i="0">
              <a:solidFill>
                <a:srgbClr val="FF000F"/>
              </a:solidFill>
              <a:latin typeface="Roboto"/>
              <a:ea typeface="Roboto"/>
              <a:cs typeface="Roboto"/>
              <a:sym typeface="Roboto"/>
            </a:endParaRPr>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bildung@arbeitundleben.de</a:t>
            </a:r>
            <a:endParaRPr sz="589"/>
          </a:p>
          <a:p>
            <a:pPr marL="0" marR="0" lvl="0" indent="0" algn="l" rtl="0">
              <a:lnSpc>
                <a:spcPct val="127692"/>
              </a:lnSpc>
              <a:spcBef>
                <a:spcPts val="0"/>
              </a:spcBef>
              <a:spcAft>
                <a:spcPts val="0"/>
              </a:spcAft>
              <a:buNone/>
            </a:pPr>
            <a:r>
              <a:rPr lang="de-DE" sz="2600" b="0" i="0">
                <a:solidFill>
                  <a:srgbClr val="FF000F"/>
                </a:solidFill>
                <a:latin typeface="Roboto"/>
                <a:ea typeface="Roboto"/>
                <a:cs typeface="Roboto"/>
                <a:sym typeface="Roboto"/>
              </a:rPr>
              <a:t>www.arbeitundleben.de</a:t>
            </a:r>
            <a:endParaRPr sz="2600" b="0" i="0">
              <a:solidFill>
                <a:srgbClr val="FF000F"/>
              </a:solidFill>
              <a:latin typeface="Roboto"/>
              <a:ea typeface="Roboto"/>
              <a:cs typeface="Roboto"/>
              <a:sym typeface="Roboto"/>
            </a:endParaRPr>
          </a:p>
          <a:p>
            <a:pPr marL="0" marR="0" lvl="0" indent="0" algn="l" rtl="0">
              <a:spcBef>
                <a:spcPts val="0"/>
              </a:spcBef>
              <a:spcAft>
                <a:spcPts val="0"/>
              </a:spcAft>
              <a:buNone/>
            </a:pPr>
            <a:endParaRPr sz="2184">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3_Inhaltsverzeichnis blau">
  <p:cSld name="03_Inhaltsverzeichnis blau">
    <p:spTree>
      <p:nvGrpSpPr>
        <p:cNvPr id="1" name="Shape 80"/>
        <p:cNvGrpSpPr/>
        <p:nvPr/>
      </p:nvGrpSpPr>
      <p:grpSpPr>
        <a:xfrm>
          <a:off x="0" y="0"/>
          <a:ext cx="0" cy="0"/>
          <a:chOff x="0" y="0"/>
          <a:chExt cx="0" cy="0"/>
        </a:xfrm>
      </p:grpSpPr>
      <p:sp>
        <p:nvSpPr>
          <p:cNvPr id="81" name="Google Shape;81;p35"/>
          <p:cNvSpPr/>
          <p:nvPr/>
        </p:nvSpPr>
        <p:spPr>
          <a:xfrm>
            <a:off x="-15911" y="881337"/>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2F4F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82" name="Google Shape;82;p35"/>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83" name="Google Shape;83;p35"/>
          <p:cNvSpPr txBox="1">
            <a:spLocks noGrp="1"/>
          </p:cNvSpPr>
          <p:nvPr>
            <p:ph type="body" idx="1"/>
          </p:nvPr>
        </p:nvSpPr>
        <p:spPr>
          <a:xfrm>
            <a:off x="797036" y="3961086"/>
            <a:ext cx="11399205" cy="7217396"/>
          </a:xfrm>
          <a:prstGeom prst="rect">
            <a:avLst/>
          </a:prstGeom>
          <a:noFill/>
          <a:ln>
            <a:noFill/>
          </a:ln>
        </p:spPr>
        <p:txBody>
          <a:bodyPr spcFirstLastPara="1" wrap="square" lIns="0" tIns="45700" rIns="91425" bIns="45700" anchor="t" anchorCtr="0">
            <a:noAutofit/>
          </a:bodyPr>
          <a:lstStyle>
            <a:lvl1pPr marL="457171" marR="0" lvl="0" indent="-444474" algn="l" rtl="0">
              <a:lnSpc>
                <a:spcPct val="120000"/>
              </a:lnSpc>
              <a:spcBef>
                <a:spcPts val="0"/>
              </a:spcBef>
              <a:spcAft>
                <a:spcPts val="0"/>
              </a:spcAft>
              <a:buClr>
                <a:srgbClr val="00285A"/>
              </a:buClr>
              <a:buSzPts val="3400"/>
              <a:buFont typeface="Calibri"/>
              <a:buAutoNum type="arabicPeriod"/>
              <a:defRPr sz="3400" b="0" i="0" u="none" strike="noStrike" cap="none">
                <a:solidFill>
                  <a:srgbClr val="00285A"/>
                </a:solidFill>
                <a:latin typeface="Roboto Light"/>
                <a:ea typeface="Roboto Light"/>
                <a:cs typeface="Roboto Light"/>
                <a:sym typeface="Roboto Light"/>
              </a:defRPr>
            </a:lvl1pPr>
            <a:lvl2pPr marL="914343" marR="0" lvl="1"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2pPr>
            <a:lvl3pPr marL="1371514" marR="0" lvl="2"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3pPr>
            <a:lvl4pPr marL="1828686" marR="0" lvl="3"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4pPr>
            <a:lvl5pPr marL="2285857" marR="0" lvl="4"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5"/>
          <p:cNvSpPr txBox="1">
            <a:spLocks noGrp="1"/>
          </p:cNvSpPr>
          <p:nvPr>
            <p:ph type="title"/>
          </p:nvPr>
        </p:nvSpPr>
        <p:spPr>
          <a:xfrm>
            <a:off x="797037" y="1745433"/>
            <a:ext cx="11406759" cy="830998"/>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35"/>
          <p:cNvSpPr txBox="1">
            <a:spLocks noGrp="1"/>
          </p:cNvSpPr>
          <p:nvPr>
            <p:ph type="body" idx="2"/>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3_Inhaltsverzeichnis weiß">
  <p:cSld name="03_Inhaltsverzeichnis weiß">
    <p:spTree>
      <p:nvGrpSpPr>
        <p:cNvPr id="1" name="Shape 86"/>
        <p:cNvGrpSpPr/>
        <p:nvPr/>
      </p:nvGrpSpPr>
      <p:grpSpPr>
        <a:xfrm>
          <a:off x="0" y="0"/>
          <a:ext cx="0" cy="0"/>
          <a:chOff x="0" y="0"/>
          <a:chExt cx="0" cy="0"/>
        </a:xfrm>
      </p:grpSpPr>
      <p:sp>
        <p:nvSpPr>
          <p:cNvPr id="87" name="Google Shape;87;p36"/>
          <p:cNvSpPr/>
          <p:nvPr/>
        </p:nvSpPr>
        <p:spPr>
          <a:xfrm>
            <a:off x="0" y="857545"/>
            <a:ext cx="24382413" cy="10439318"/>
          </a:xfrm>
          <a:custGeom>
            <a:avLst/>
            <a:gdLst/>
            <a:ahLst/>
            <a:cxnLst/>
            <a:rect l="l" t="t" r="r" b="b"/>
            <a:pathLst>
              <a:path w="20104100" h="8585200" extrusionOk="0">
                <a:moveTo>
                  <a:pt x="20104099" y="0"/>
                </a:moveTo>
                <a:lnTo>
                  <a:pt x="0" y="0"/>
                </a:lnTo>
                <a:lnTo>
                  <a:pt x="0" y="8584984"/>
                </a:lnTo>
                <a:lnTo>
                  <a:pt x="20104099" y="8584984"/>
                </a:lnTo>
                <a:lnTo>
                  <a:pt x="20104099"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648">
              <a:solidFill>
                <a:schemeClr val="dk1"/>
              </a:solidFill>
              <a:latin typeface="Calibri"/>
              <a:ea typeface="Calibri"/>
              <a:cs typeface="Calibri"/>
              <a:sym typeface="Calibri"/>
            </a:endParaRPr>
          </a:p>
        </p:txBody>
      </p:sp>
      <p:sp>
        <p:nvSpPr>
          <p:cNvPr id="88" name="Google Shape;88;p36"/>
          <p:cNvSpPr txBox="1">
            <a:spLocks noGrp="1"/>
          </p:cNvSpPr>
          <p:nvPr>
            <p:ph type="ftr" idx="11"/>
          </p:nvPr>
        </p:nvSpPr>
        <p:spPr>
          <a:xfrm>
            <a:off x="784800" y="11952000"/>
            <a:ext cx="0" cy="0"/>
          </a:xfrm>
          <a:prstGeom prst="rect">
            <a:avLst/>
          </a:prstGeom>
          <a:noFill/>
          <a:ln>
            <a:noFill/>
          </a:ln>
        </p:spPr>
        <p:txBody>
          <a:bodyPr spcFirstLastPara="1" wrap="square" lIns="0" tIns="0" rIns="91425" bIns="45700" anchor="t" anchorCtr="0">
            <a:noAutofit/>
          </a:bodyPr>
          <a:lstStyle>
            <a:lvl1pPr marR="0" lvl="0" algn="l" rtl="0">
              <a:spcBef>
                <a:spcPts val="0"/>
              </a:spcBef>
              <a:spcAft>
                <a:spcPts val="0"/>
              </a:spcAft>
              <a:buSzPts val="1400"/>
              <a:buNone/>
              <a:defRPr sz="2000" b="1" i="0">
                <a:solidFill>
                  <a:srgbClr val="00285A"/>
                </a:solidFill>
                <a:latin typeface="Roboto"/>
                <a:ea typeface="Roboto"/>
                <a:cs typeface="Roboto"/>
                <a:sym typeface="Roboto"/>
              </a:defRPr>
            </a:lvl1pPr>
            <a:lvl2pPr marR="0" lvl="1"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184" b="0" i="0" u="none" strike="noStrike" cap="none">
                <a:solidFill>
                  <a:schemeClr val="dk1"/>
                </a:solidFill>
                <a:latin typeface="Calibri"/>
                <a:ea typeface="Calibri"/>
                <a:cs typeface="Calibri"/>
                <a:sym typeface="Calibri"/>
              </a:defRPr>
            </a:lvl9pPr>
          </a:lstStyle>
          <a:p>
            <a:endParaRPr/>
          </a:p>
        </p:txBody>
      </p:sp>
      <p:sp>
        <p:nvSpPr>
          <p:cNvPr id="89" name="Google Shape;89;p36"/>
          <p:cNvSpPr txBox="1">
            <a:spLocks noGrp="1"/>
          </p:cNvSpPr>
          <p:nvPr>
            <p:ph type="body" idx="1"/>
          </p:nvPr>
        </p:nvSpPr>
        <p:spPr>
          <a:xfrm>
            <a:off x="797036" y="289209"/>
            <a:ext cx="5486400" cy="307778"/>
          </a:xfrm>
          <a:prstGeom prst="rect">
            <a:avLst/>
          </a:prstGeom>
          <a:noFill/>
          <a:ln>
            <a:noFill/>
          </a:ln>
        </p:spPr>
        <p:txBody>
          <a:bodyPr spcFirstLastPara="1" wrap="square" lIns="91425" tIns="45700" rIns="91425" bIns="45700" anchor="t" anchorCtr="0">
            <a:noAutofit/>
          </a:bodyPr>
          <a:lstStyle>
            <a:lvl1pPr marL="457171" marR="0" lvl="0" indent="-228586" algn="l" rtl="0">
              <a:lnSpc>
                <a:spcPct val="90000"/>
              </a:lnSpc>
              <a:spcBef>
                <a:spcPts val="1000"/>
              </a:spcBef>
              <a:spcAft>
                <a:spcPts val="0"/>
              </a:spcAft>
              <a:buClr>
                <a:srgbClr val="00285A"/>
              </a:buClr>
              <a:buSzPts val="2000"/>
              <a:buFont typeface="Arial"/>
              <a:buNone/>
              <a:defRPr sz="2000" b="1" i="0" u="none" strike="noStrike" cap="none">
                <a:solidFill>
                  <a:srgbClr val="00285A"/>
                </a:solidFill>
                <a:latin typeface="Roboto"/>
                <a:ea typeface="Roboto"/>
                <a:cs typeface="Roboto"/>
                <a:sym typeface="Roboto"/>
              </a:defRPr>
            </a:lvl1pPr>
            <a:lvl2pPr marL="914343" marR="0" lvl="1" indent="-380976" algn="l" rtl="0">
              <a:lnSpc>
                <a:spcPct val="90000"/>
              </a:lnSpc>
              <a:spcBef>
                <a:spcPts val="501"/>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514" marR="0" lvl="2" indent="-355578" algn="l" rtl="0">
              <a:lnSpc>
                <a:spcPct val="90000"/>
              </a:lnSpc>
              <a:spcBef>
                <a:spcPts val="501"/>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686" marR="0" lvl="3"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5857" marR="0" lvl="4"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029" marR="0" lvl="5"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36"/>
          <p:cNvSpPr txBox="1">
            <a:spLocks noGrp="1"/>
          </p:cNvSpPr>
          <p:nvPr>
            <p:ph type="title"/>
          </p:nvPr>
        </p:nvSpPr>
        <p:spPr>
          <a:xfrm>
            <a:off x="797037" y="1745433"/>
            <a:ext cx="11406759" cy="830998"/>
          </a:xfrm>
          <a:prstGeom prst="rect">
            <a:avLst/>
          </a:prstGeom>
          <a:noFill/>
          <a:ln>
            <a:noFill/>
          </a:ln>
        </p:spPr>
        <p:txBody>
          <a:bodyPr spcFirstLastPara="1" wrap="square" lIns="0" tIns="45700" rIns="91425" bIns="45700" anchor="t" anchorCtr="0">
            <a:noAutofit/>
          </a:bodyPr>
          <a:lstStyle>
            <a:lvl1pPr marR="0" lvl="0" algn="l" rtl="0">
              <a:lnSpc>
                <a:spcPct val="90000"/>
              </a:lnSpc>
              <a:spcBef>
                <a:spcPts val="0"/>
              </a:spcBef>
              <a:spcAft>
                <a:spcPts val="0"/>
              </a:spcAft>
              <a:buClr>
                <a:srgbClr val="00285A"/>
              </a:buClr>
              <a:buSzPts val="5400"/>
              <a:buFont typeface="Roboto"/>
              <a:buNone/>
              <a:defRPr sz="5400" b="1" i="0" u="none" strike="noStrike" cap="none">
                <a:solidFill>
                  <a:srgbClr val="00285A"/>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36"/>
          <p:cNvSpPr txBox="1">
            <a:spLocks noGrp="1"/>
          </p:cNvSpPr>
          <p:nvPr>
            <p:ph type="body" idx="2"/>
          </p:nvPr>
        </p:nvSpPr>
        <p:spPr>
          <a:xfrm>
            <a:off x="797036" y="3961086"/>
            <a:ext cx="11399205" cy="7217396"/>
          </a:xfrm>
          <a:prstGeom prst="rect">
            <a:avLst/>
          </a:prstGeom>
          <a:noFill/>
          <a:ln>
            <a:noFill/>
          </a:ln>
        </p:spPr>
        <p:txBody>
          <a:bodyPr spcFirstLastPara="1" wrap="square" lIns="0" tIns="45700" rIns="91425" bIns="45700" anchor="t" anchorCtr="0">
            <a:noAutofit/>
          </a:bodyPr>
          <a:lstStyle>
            <a:lvl1pPr marL="457171" marR="0" lvl="0" indent="-444474" algn="l" rtl="0">
              <a:lnSpc>
                <a:spcPct val="120000"/>
              </a:lnSpc>
              <a:spcBef>
                <a:spcPts val="0"/>
              </a:spcBef>
              <a:spcAft>
                <a:spcPts val="0"/>
              </a:spcAft>
              <a:buClr>
                <a:srgbClr val="00285A"/>
              </a:buClr>
              <a:buSzPts val="3400"/>
              <a:buFont typeface="Calibri"/>
              <a:buAutoNum type="arabicPeriod"/>
              <a:defRPr sz="3400" b="0" i="0" u="none" strike="noStrike" cap="none">
                <a:solidFill>
                  <a:srgbClr val="00285A"/>
                </a:solidFill>
                <a:latin typeface="Roboto Light"/>
                <a:ea typeface="Roboto Light"/>
                <a:cs typeface="Roboto Light"/>
                <a:sym typeface="Roboto Light"/>
              </a:defRPr>
            </a:lvl1pPr>
            <a:lvl2pPr marL="914343" marR="0" lvl="1"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2pPr>
            <a:lvl3pPr marL="1371514" marR="0" lvl="2"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3pPr>
            <a:lvl4pPr marL="1828686" marR="0" lvl="3"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4pPr>
            <a:lvl5pPr marL="2285857" marR="0" lvl="4" indent="-444474" algn="l" rtl="0">
              <a:lnSpc>
                <a:spcPct val="120000"/>
              </a:lnSpc>
              <a:spcBef>
                <a:spcPts val="2400"/>
              </a:spcBef>
              <a:spcAft>
                <a:spcPts val="0"/>
              </a:spcAft>
              <a:buClr>
                <a:srgbClr val="00285A"/>
              </a:buClr>
              <a:buSzPts val="3400"/>
              <a:buFont typeface="Arial"/>
              <a:buChar char="•"/>
              <a:defRPr sz="3400" b="0" i="0" u="none" strike="noStrike" cap="none">
                <a:solidFill>
                  <a:srgbClr val="00285A"/>
                </a:solidFill>
                <a:latin typeface="Roboto Light"/>
                <a:ea typeface="Roboto Light"/>
                <a:cs typeface="Roboto Light"/>
                <a:sym typeface="Roboto Light"/>
              </a:defRPr>
            </a:lvl5pPr>
            <a:lvl6pPr marL="2743029" marR="0" lvl="5" indent="-342880" algn="l" rtl="0">
              <a:lnSpc>
                <a:spcPct val="90000"/>
              </a:lnSpc>
              <a:spcBef>
                <a:spcPts val="2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200" marR="0" lvl="6"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371" marR="0" lvl="7"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543" marR="0" lvl="8" indent="-342880" algn="l" rtl="0">
              <a:lnSpc>
                <a:spcPct val="90000"/>
              </a:lnSpc>
              <a:spcBef>
                <a:spcPts val="501"/>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1.png"/><Relationship Id="rId2" Type="http://schemas.openxmlformats.org/officeDocument/2006/relationships/slideLayout" Target="../slideLayouts/slideLayout9.xml"/><Relationship Id="rId16"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pic>
        <p:nvPicPr>
          <p:cNvPr id="3" name="Grafik 2">
            <a:extLst>
              <a:ext uri="{FF2B5EF4-FFF2-40B4-BE49-F238E27FC236}">
                <a16:creationId xmlns:a16="http://schemas.microsoft.com/office/drawing/2014/main" id="{5FF40301-2456-C9EB-BA5F-EFD021E72570}"/>
              </a:ext>
            </a:extLst>
          </p:cNvPr>
          <p:cNvPicPr>
            <a:picLocks noChangeAspect="1"/>
          </p:cNvPicPr>
          <p:nvPr userDrawn="1"/>
        </p:nvPicPr>
        <p:blipFill>
          <a:blip r:embed="rId9"/>
          <a:stretch>
            <a:fillRect/>
          </a:stretch>
        </p:blipFill>
        <p:spPr>
          <a:xfrm>
            <a:off x="19083550" y="11156388"/>
            <a:ext cx="5298863" cy="2565906"/>
          </a:xfrm>
          <a:prstGeom prst="rect">
            <a:avLst/>
          </a:prstGeom>
        </p:spPr>
      </p:pic>
    </p:spTree>
  </p:cSld>
  <p:clrMap bg1="lt1" tx1="dk1" bg2="dk2" tx2="lt2" accent1="accent1" accent2="accent2" accent3="accent3" accent4="accent4" accent5="accent5" accent6="accent6" hlink="hlink" folHlink="folHlink"/>
  <p:sldLayoutIdLst>
    <p:sldLayoutId id="2147483651" r:id="rId1"/>
    <p:sldLayoutId id="2147483653" r:id="rId2"/>
    <p:sldLayoutId id="2147483654" r:id="rId3"/>
    <p:sldLayoutId id="2147483657" r:id="rId4"/>
    <p:sldLayoutId id="2147483659" r:id="rId5"/>
    <p:sldLayoutId id="2147483660" r:id="rId6"/>
    <p:sldLayoutId id="214748366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pic>
        <p:nvPicPr>
          <p:cNvPr id="2" name="Grafik 1">
            <a:extLst>
              <a:ext uri="{FF2B5EF4-FFF2-40B4-BE49-F238E27FC236}">
                <a16:creationId xmlns:a16="http://schemas.microsoft.com/office/drawing/2014/main" id="{4CB56396-3400-B11B-84D1-7842AD4D0DC2}"/>
              </a:ext>
            </a:extLst>
          </p:cNvPr>
          <p:cNvPicPr>
            <a:picLocks noChangeAspect="1"/>
          </p:cNvPicPr>
          <p:nvPr userDrawn="1"/>
        </p:nvPicPr>
        <p:blipFill>
          <a:blip r:embed="rId17"/>
          <a:stretch>
            <a:fillRect/>
          </a:stretch>
        </p:blipFill>
        <p:spPr>
          <a:xfrm>
            <a:off x="19083550" y="11156388"/>
            <a:ext cx="5298863" cy="2565906"/>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0.sv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22.png"/><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3.svg"/><Relationship Id="rId5" Type="http://schemas.openxmlformats.org/officeDocument/2006/relationships/image" Target="../media/image23.pn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4.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5.svg"/></Relationships>
</file>

<file path=ppt/slides/_rels/slide2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3.xml"/><Relationship Id="rId5" Type="http://schemas.openxmlformats.org/officeDocument/2006/relationships/image" Target="../media/image35.svg"/><Relationship Id="rId4" Type="http://schemas.openxmlformats.org/officeDocument/2006/relationships/image" Target="../media/image13.svg"/></Relationships>
</file>

<file path=ppt/slides/_rels/slide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5.svg"/></Relationships>
</file>

<file path=ppt/slides/_rels/slide2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8.jpeg"/><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5.sv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13.sv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5.sv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3.svg"/><Relationship Id="rId5" Type="http://schemas.openxmlformats.org/officeDocument/2006/relationships/image" Target="../media/image40.png"/><Relationship Id="rId4"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41.jpg"/><Relationship Id="rId1" Type="http://schemas.openxmlformats.org/officeDocument/2006/relationships/slideLayout" Target="../slideLayouts/slideLayout3.xml"/><Relationship Id="rId4" Type="http://schemas.openxmlformats.org/officeDocument/2006/relationships/image" Target="../media/image35.sv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11.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5.sv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44.svg"/><Relationship Id="rId4" Type="http://schemas.openxmlformats.org/officeDocument/2006/relationships/image" Target="../media/image43.svg"/></Relationships>
</file>

<file path=ppt/slides/_rels/slide31.xml.rels><?xml version="1.0" encoding="UTF-8" standalone="yes"?>
<Relationships xmlns="http://schemas.openxmlformats.org/package/2006/relationships"><Relationship Id="rId2" Type="http://schemas.openxmlformats.org/officeDocument/2006/relationships/image" Target="../media/image46.sv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3.sv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3.sv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8.svg"/><Relationship Id="rId5" Type="http://schemas.openxmlformats.org/officeDocument/2006/relationships/image" Target="../media/image15.png"/><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3.svg"/><Relationship Id="rId5" Type="http://schemas.openxmlformats.org/officeDocument/2006/relationships/image" Target="../media/image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B7D7FB-F1D3-94FC-90C4-35ABAA22241F}"/>
              </a:ext>
            </a:extLst>
          </p:cNvPr>
          <p:cNvSpPr>
            <a:spLocks noGrp="1"/>
          </p:cNvSpPr>
          <p:nvPr>
            <p:ph type="title"/>
          </p:nvPr>
        </p:nvSpPr>
        <p:spPr>
          <a:xfrm>
            <a:off x="784449" y="11652740"/>
            <a:ext cx="11406759" cy="940475"/>
          </a:xfrm>
        </p:spPr>
        <p:txBody>
          <a:bodyPr/>
          <a:lstStyle/>
          <a:p>
            <a:r>
              <a:rPr lang="de-DE" dirty="0"/>
              <a:t>WTF?! Gruppenchat</a:t>
            </a:r>
          </a:p>
        </p:txBody>
      </p:sp>
      <p:sp>
        <p:nvSpPr>
          <p:cNvPr id="3" name="Textplatzhalter 2">
            <a:extLst>
              <a:ext uri="{FF2B5EF4-FFF2-40B4-BE49-F238E27FC236}">
                <a16:creationId xmlns:a16="http://schemas.microsoft.com/office/drawing/2014/main" id="{7E8BA7D6-060A-6A79-BC59-E0AA0940001E}"/>
              </a:ext>
            </a:extLst>
          </p:cNvPr>
          <p:cNvSpPr>
            <a:spLocks noGrp="1"/>
          </p:cNvSpPr>
          <p:nvPr>
            <p:ph type="body" idx="1"/>
          </p:nvPr>
        </p:nvSpPr>
        <p:spPr>
          <a:xfrm>
            <a:off x="784449" y="12514324"/>
            <a:ext cx="19183623" cy="940475"/>
          </a:xfrm>
        </p:spPr>
        <p:txBody>
          <a:bodyPr/>
          <a:lstStyle/>
          <a:p>
            <a:pPr marL="12701" indent="0">
              <a:buNone/>
            </a:pPr>
            <a:r>
              <a:rPr lang="de-DE" b="1" dirty="0"/>
              <a:t>Ein Bildungsmodul zu Memes, </a:t>
            </a:r>
            <a:r>
              <a:rPr lang="de-DE" b="1" dirty="0" err="1"/>
              <a:t>Hate</a:t>
            </a:r>
            <a:r>
              <a:rPr lang="de-DE" b="1" dirty="0"/>
              <a:t> Speech und digitaler Zivilcourage</a:t>
            </a:r>
          </a:p>
        </p:txBody>
      </p:sp>
      <p:pic>
        <p:nvPicPr>
          <p:cNvPr id="9" name="Grafik 8">
            <a:extLst>
              <a:ext uri="{FF2B5EF4-FFF2-40B4-BE49-F238E27FC236}">
                <a16:creationId xmlns:a16="http://schemas.microsoft.com/office/drawing/2014/main" id="{AA03D497-6608-BACF-F569-2FA05E8FE39B}"/>
              </a:ext>
            </a:extLst>
          </p:cNvPr>
          <p:cNvPicPr>
            <a:picLocks noChangeAspect="1"/>
          </p:cNvPicPr>
          <p:nvPr/>
        </p:nvPicPr>
        <p:blipFill>
          <a:blip r:embed="rId2"/>
          <a:stretch>
            <a:fillRect/>
          </a:stretch>
        </p:blipFill>
        <p:spPr>
          <a:xfrm>
            <a:off x="784449" y="855786"/>
            <a:ext cx="14443830" cy="10468001"/>
          </a:xfrm>
          <a:prstGeom prst="rect">
            <a:avLst/>
          </a:prstGeom>
        </p:spPr>
      </p:pic>
    </p:spTree>
    <p:extLst>
      <p:ext uri="{BB962C8B-B14F-4D97-AF65-F5344CB8AC3E}">
        <p14:creationId xmlns:p14="http://schemas.microsoft.com/office/powerpoint/2010/main" val="165912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3">
            <a:extLst>
              <a:ext uri="{FF2B5EF4-FFF2-40B4-BE49-F238E27FC236}">
                <a16:creationId xmlns:a16="http://schemas.microsoft.com/office/drawing/2014/main" id="{9C3BBB17-41C7-8C08-7AB9-FE8F090D0D72}"/>
              </a:ext>
            </a:extLst>
          </p:cNvPr>
          <p:cNvSpPr txBox="1">
            <a:spLocks/>
          </p:cNvSpPr>
          <p:nvPr/>
        </p:nvSpPr>
        <p:spPr>
          <a:xfrm>
            <a:off x="2520000" y="1440001"/>
            <a:ext cx="20125306" cy="9831738"/>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Was macht rechte </a:t>
            </a:r>
            <a:r>
              <a:rPr lang="de-DE" sz="4400" b="1" dirty="0" err="1">
                <a:solidFill>
                  <a:srgbClr val="00285A"/>
                </a:solidFill>
                <a:latin typeface="Roboto" panose="02000000000000000000" pitchFamily="2" charset="0"/>
                <a:ea typeface="Roboto" panose="02000000000000000000" pitchFamily="2" charset="0"/>
              </a:rPr>
              <a:t>Memes</a:t>
            </a:r>
            <a:r>
              <a:rPr lang="de-DE" sz="4400" b="1" dirty="0">
                <a:solidFill>
                  <a:srgbClr val="00285A"/>
                </a:solidFill>
                <a:latin typeface="Roboto" panose="02000000000000000000" pitchFamily="2" charset="0"/>
                <a:ea typeface="Roboto" panose="02000000000000000000" pitchFamily="2" charset="0"/>
              </a:rPr>
              <a:t> aus?</a:t>
            </a:r>
          </a:p>
          <a:p>
            <a:endParaRPr lang="de-DE" sz="1600" dirty="0">
              <a:solidFill>
                <a:srgbClr val="00285A"/>
              </a:solidFill>
              <a:latin typeface="Roboto" panose="02000000000000000000" pitchFamily="2" charset="0"/>
              <a:ea typeface="Roboto" panose="02000000000000000000" pitchFamily="2" charset="0"/>
            </a:endParaRPr>
          </a:p>
          <a:p>
            <a:pPr marL="514350" indent="-514350">
              <a:lnSpc>
                <a:spcPct val="150000"/>
              </a:lnSpc>
              <a:buFont typeface="+mj-lt"/>
              <a:buAutoNum type="arabicPeriod"/>
            </a:pPr>
            <a:r>
              <a:rPr lang="de-DE" sz="2800" dirty="0">
                <a:solidFill>
                  <a:srgbClr val="00285A"/>
                </a:solidFill>
                <a:latin typeface="Roboto" panose="02000000000000000000" pitchFamily="2" charset="0"/>
                <a:ea typeface="Roboto" panose="02000000000000000000" pitchFamily="2" charset="0"/>
              </a:rPr>
              <a:t>Zugehörigkeit zu einer bestimmten sozialen Gruppe</a:t>
            </a:r>
            <a:br>
              <a:rPr lang="de-DE" sz="2800" dirty="0">
                <a:solidFill>
                  <a:srgbClr val="00285A"/>
                </a:solidFill>
                <a:latin typeface="Roboto" panose="02000000000000000000" pitchFamily="2" charset="0"/>
                <a:ea typeface="Roboto" panose="02000000000000000000" pitchFamily="2" charset="0"/>
              </a:rPr>
            </a:br>
            <a:br>
              <a:rPr lang="de-DE" sz="10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 Beispiel: </a:t>
            </a:r>
            <a:r>
              <a:rPr lang="de-DE" sz="2800" i="1" dirty="0">
                <a:solidFill>
                  <a:srgbClr val="00285A"/>
                </a:solidFill>
                <a:latin typeface="Roboto" panose="02000000000000000000" pitchFamily="2" charset="0"/>
                <a:ea typeface="Roboto" panose="02000000000000000000" pitchFamily="2" charset="0"/>
              </a:rPr>
              <a:t>„Ich bin Deutscher – das ist besser als…“</a:t>
            </a:r>
            <a:br>
              <a:rPr lang="de-DE" sz="2800" i="1" dirty="0">
                <a:solidFill>
                  <a:srgbClr val="00285A"/>
                </a:solidFill>
                <a:latin typeface="Roboto" panose="02000000000000000000" pitchFamily="2" charset="0"/>
                <a:ea typeface="Roboto" panose="02000000000000000000" pitchFamily="2" charset="0"/>
              </a:rPr>
            </a:br>
            <a:endParaRPr lang="de-DE" sz="1000" i="1" dirty="0">
              <a:solidFill>
                <a:srgbClr val="00285A"/>
              </a:solidFill>
              <a:latin typeface="Roboto" panose="02000000000000000000" pitchFamily="2" charset="0"/>
              <a:ea typeface="Roboto" panose="02000000000000000000" pitchFamily="2" charset="0"/>
            </a:endParaRPr>
          </a:p>
          <a:p>
            <a:pPr marL="514350" indent="-514350">
              <a:lnSpc>
                <a:spcPct val="150000"/>
              </a:lnSpc>
              <a:buFont typeface="+mj-lt"/>
              <a:buAutoNum type="arabicPeriod"/>
            </a:pPr>
            <a:r>
              <a:rPr lang="de-DE" sz="2800" dirty="0">
                <a:solidFill>
                  <a:srgbClr val="00285A"/>
                </a:solidFill>
                <a:latin typeface="Roboto" panose="02000000000000000000" pitchFamily="2" charset="0"/>
                <a:ea typeface="Roboto" panose="02000000000000000000" pitchFamily="2" charset="0"/>
              </a:rPr>
              <a:t>Gefühlte Bedrohung durch eine andere Gruppe</a:t>
            </a:r>
            <a:br>
              <a:rPr lang="de-DE" sz="2800" dirty="0">
                <a:solidFill>
                  <a:srgbClr val="00285A"/>
                </a:solidFill>
                <a:latin typeface="Roboto" panose="02000000000000000000" pitchFamily="2" charset="0"/>
                <a:ea typeface="Roboto" panose="02000000000000000000" pitchFamily="2" charset="0"/>
              </a:rPr>
            </a:br>
            <a:br>
              <a:rPr lang="de-DE" sz="10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 Beispiel: </a:t>
            </a:r>
            <a:r>
              <a:rPr lang="de-DE" sz="2800" i="1" dirty="0">
                <a:solidFill>
                  <a:srgbClr val="00285A"/>
                </a:solidFill>
                <a:latin typeface="Roboto" panose="02000000000000000000" pitchFamily="2" charset="0"/>
                <a:ea typeface="Roboto" panose="02000000000000000000" pitchFamily="2" charset="0"/>
              </a:rPr>
              <a:t>„Geflüchtete nehmen uns alles weg.“</a:t>
            </a:r>
            <a:br>
              <a:rPr lang="de-DE" sz="28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 Die andere Gruppe wird als Gegensatz oder Feindbild dargestellt.</a:t>
            </a:r>
            <a:br>
              <a:rPr lang="de-DE" sz="2800" dirty="0">
                <a:solidFill>
                  <a:srgbClr val="00285A"/>
                </a:solidFill>
                <a:latin typeface="Roboto" panose="02000000000000000000" pitchFamily="2" charset="0"/>
                <a:ea typeface="Roboto" panose="02000000000000000000" pitchFamily="2" charset="0"/>
              </a:rPr>
            </a:br>
            <a:endParaRPr lang="de-DE" sz="1000" dirty="0">
              <a:solidFill>
                <a:srgbClr val="00285A"/>
              </a:solidFill>
              <a:latin typeface="Roboto" panose="02000000000000000000" pitchFamily="2" charset="0"/>
              <a:ea typeface="Roboto" panose="02000000000000000000" pitchFamily="2" charset="0"/>
            </a:endParaRPr>
          </a:p>
          <a:p>
            <a:pPr marL="514350" indent="-514350">
              <a:lnSpc>
                <a:spcPct val="150000"/>
              </a:lnSpc>
              <a:buFont typeface="+mj-lt"/>
              <a:buAutoNum type="arabicPeriod"/>
            </a:pPr>
            <a:r>
              <a:rPr lang="de-DE" sz="2800" dirty="0">
                <a:solidFill>
                  <a:srgbClr val="00285A"/>
                </a:solidFill>
                <a:latin typeface="Roboto" panose="02000000000000000000" pitchFamily="2" charset="0"/>
                <a:ea typeface="Roboto" panose="02000000000000000000" pitchFamily="2" charset="0"/>
              </a:rPr>
              <a:t>Gefühl, als Mitglied seiner sozialen Gruppe im Nachteil zu sein</a:t>
            </a:r>
            <a:br>
              <a:rPr lang="de-DE" sz="2800" dirty="0">
                <a:solidFill>
                  <a:srgbClr val="00285A"/>
                </a:solidFill>
                <a:latin typeface="Roboto" panose="02000000000000000000" pitchFamily="2" charset="0"/>
                <a:ea typeface="Roboto" panose="02000000000000000000" pitchFamily="2" charset="0"/>
              </a:rPr>
            </a:br>
            <a:br>
              <a:rPr lang="de-DE" sz="10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 Sätze wie </a:t>
            </a:r>
            <a:r>
              <a:rPr lang="de-DE" sz="2800" i="1" dirty="0">
                <a:solidFill>
                  <a:srgbClr val="00285A"/>
                </a:solidFill>
                <a:latin typeface="Roboto" panose="02000000000000000000" pitchFamily="2" charset="0"/>
                <a:ea typeface="Roboto" panose="02000000000000000000" pitchFamily="2" charset="0"/>
              </a:rPr>
              <a:t>„Man darf ja gar nichts mehr sagen“, </a:t>
            </a:r>
            <a:r>
              <a:rPr lang="de-DE" sz="2800" dirty="0">
                <a:solidFill>
                  <a:srgbClr val="00285A"/>
                </a:solidFill>
                <a:latin typeface="Roboto" panose="02000000000000000000" pitchFamily="2" charset="0"/>
                <a:ea typeface="Roboto" panose="02000000000000000000" pitchFamily="2" charset="0"/>
              </a:rPr>
              <a:t>„</a:t>
            </a:r>
            <a:r>
              <a:rPr lang="de-DE" sz="2800" i="1" dirty="0">
                <a:solidFill>
                  <a:srgbClr val="00285A"/>
                </a:solidFill>
                <a:latin typeface="Roboto" panose="02000000000000000000" pitchFamily="2" charset="0"/>
                <a:ea typeface="Roboto" panose="02000000000000000000" pitchFamily="2" charset="0"/>
              </a:rPr>
              <a:t>Armes Deutschland“</a:t>
            </a:r>
          </a:p>
        </p:txBody>
      </p:sp>
      <p:pic>
        <p:nvPicPr>
          <p:cNvPr id="3" name="Grafik 2" descr="Lesezeichen mit einfarbiger Füllung">
            <a:extLst>
              <a:ext uri="{FF2B5EF4-FFF2-40B4-BE49-F238E27FC236}">
                <a16:creationId xmlns:a16="http://schemas.microsoft.com/office/drawing/2014/main" id="{8D8FF93B-5E8A-DA29-B2E4-C79E05864C9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Textfeld 3">
            <a:extLst>
              <a:ext uri="{FF2B5EF4-FFF2-40B4-BE49-F238E27FC236}">
                <a16:creationId xmlns:a16="http://schemas.microsoft.com/office/drawing/2014/main" id="{9836413A-5C23-E694-6BDC-22EA8D43F87E}"/>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
        <p:nvSpPr>
          <p:cNvPr id="6" name="Freeform 29">
            <a:extLst>
              <a:ext uri="{FF2B5EF4-FFF2-40B4-BE49-F238E27FC236}">
                <a16:creationId xmlns:a16="http://schemas.microsoft.com/office/drawing/2014/main" id="{922F8825-8F1F-0C82-0F9C-4635E4CE2A60}"/>
              </a:ext>
            </a:extLst>
          </p:cNvPr>
          <p:cNvSpPr/>
          <p:nvPr/>
        </p:nvSpPr>
        <p:spPr>
          <a:xfrm>
            <a:off x="21524068" y="1226625"/>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7" name="Grafik 6" descr="Präsentation mit Checkliste mit einfarbiger Füllung">
            <a:extLst>
              <a:ext uri="{FF2B5EF4-FFF2-40B4-BE49-F238E27FC236}">
                <a16:creationId xmlns:a16="http://schemas.microsoft.com/office/drawing/2014/main" id="{3C385F37-A172-0BE9-5E89-7384910645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671453" y="1430492"/>
            <a:ext cx="1227600" cy="1227600"/>
          </a:xfrm>
          <a:prstGeom prst="rect">
            <a:avLst/>
          </a:prstGeom>
        </p:spPr>
      </p:pic>
    </p:spTree>
    <p:extLst>
      <p:ext uri="{BB962C8B-B14F-4D97-AF65-F5344CB8AC3E}">
        <p14:creationId xmlns:p14="http://schemas.microsoft.com/office/powerpoint/2010/main" val="1817860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0856E537-1FC7-1F62-A4FE-44FF30613A52}"/>
              </a:ext>
            </a:extLst>
          </p:cNvPr>
          <p:cNvPicPr>
            <a:picLocks noChangeAspect="1"/>
          </p:cNvPicPr>
          <p:nvPr/>
        </p:nvPicPr>
        <p:blipFill>
          <a:blip r:embed="rId2"/>
          <a:stretch>
            <a:fillRect/>
          </a:stretch>
        </p:blipFill>
        <p:spPr>
          <a:xfrm>
            <a:off x="1477107" y="720969"/>
            <a:ext cx="10297608" cy="10842965"/>
          </a:xfrm>
          <a:prstGeom prst="rect">
            <a:avLst/>
          </a:prstGeom>
        </p:spPr>
      </p:pic>
      <p:pic>
        <p:nvPicPr>
          <p:cNvPr id="5" name="Grafik 4">
            <a:extLst>
              <a:ext uri="{FF2B5EF4-FFF2-40B4-BE49-F238E27FC236}">
                <a16:creationId xmlns:a16="http://schemas.microsoft.com/office/drawing/2014/main" id="{153BF769-7733-0BD6-C11C-AC4D16528295}"/>
              </a:ext>
            </a:extLst>
          </p:cNvPr>
          <p:cNvPicPr>
            <a:picLocks noChangeAspect="1"/>
          </p:cNvPicPr>
          <p:nvPr/>
        </p:nvPicPr>
        <p:blipFill>
          <a:blip r:embed="rId3"/>
          <a:stretch>
            <a:fillRect/>
          </a:stretch>
        </p:blipFill>
        <p:spPr>
          <a:xfrm>
            <a:off x="12607699" y="1984155"/>
            <a:ext cx="7425389" cy="6769585"/>
          </a:xfrm>
          <a:prstGeom prst="rect">
            <a:avLst/>
          </a:prstGeom>
        </p:spPr>
      </p:pic>
      <p:sp>
        <p:nvSpPr>
          <p:cNvPr id="10" name="Textfeld 9">
            <a:extLst>
              <a:ext uri="{FF2B5EF4-FFF2-40B4-BE49-F238E27FC236}">
                <a16:creationId xmlns:a16="http://schemas.microsoft.com/office/drawing/2014/main" id="{59887503-8293-17AA-C90E-E9A29C9FB354}"/>
              </a:ext>
            </a:extLst>
          </p:cNvPr>
          <p:cNvSpPr txBox="1"/>
          <p:nvPr/>
        </p:nvSpPr>
        <p:spPr>
          <a:xfrm>
            <a:off x="12607699" y="1966569"/>
            <a:ext cx="7425389" cy="3240540"/>
          </a:xfrm>
          <a:prstGeom prst="rect">
            <a:avLst/>
          </a:prstGeom>
          <a:noFill/>
        </p:spPr>
        <p:txBody>
          <a:bodyPr wrap="square" lIns="360000" tIns="360000" rIns="360000" bIns="360000">
            <a:spAutoFit/>
          </a:bodyPr>
          <a:lstStyle/>
          <a:p>
            <a:pPr>
              <a:lnSpc>
                <a:spcPct val="150000"/>
              </a:lnSpc>
            </a:pPr>
            <a:r>
              <a:rPr lang="de-DE" sz="2800" dirty="0">
                <a:solidFill>
                  <a:schemeClr val="bg1"/>
                </a:solidFill>
                <a:latin typeface="Roboto" panose="02000000000000000000" pitchFamily="2" charset="0"/>
                <a:ea typeface="Roboto" panose="02000000000000000000" pitchFamily="2" charset="0"/>
              </a:rPr>
              <a:t>Das Meme behauptet: </a:t>
            </a:r>
          </a:p>
          <a:p>
            <a:pPr>
              <a:lnSpc>
                <a:spcPct val="150000"/>
              </a:lnSpc>
            </a:pPr>
            <a:r>
              <a:rPr lang="de-DE" sz="2800" dirty="0">
                <a:solidFill>
                  <a:schemeClr val="bg1"/>
                </a:solidFill>
                <a:latin typeface="Roboto" panose="02000000000000000000" pitchFamily="2" charset="0"/>
                <a:ea typeface="Roboto" panose="02000000000000000000" pitchFamily="2" charset="0"/>
              </a:rPr>
              <a:t>Die Bundesregierung ist gut darin, Illegale Migration zuzulassen, aber versagt in der Bekämpfung von Clankriminalität</a:t>
            </a:r>
          </a:p>
        </p:txBody>
      </p:sp>
      <p:pic>
        <p:nvPicPr>
          <p:cNvPr id="14" name="Grafik 13" descr="Lesezeichen mit einfarbiger Füllung">
            <a:extLst>
              <a:ext uri="{FF2B5EF4-FFF2-40B4-BE49-F238E27FC236}">
                <a16:creationId xmlns:a16="http://schemas.microsoft.com/office/drawing/2014/main" id="{31D123F0-5653-CC70-AE95-D0D01F9AF3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690848" y="-606594"/>
            <a:ext cx="5238555" cy="5238555"/>
          </a:xfrm>
          <a:prstGeom prst="rect">
            <a:avLst/>
          </a:prstGeom>
        </p:spPr>
      </p:pic>
      <p:sp>
        <p:nvSpPr>
          <p:cNvPr id="15" name="Textfeld 14">
            <a:extLst>
              <a:ext uri="{FF2B5EF4-FFF2-40B4-BE49-F238E27FC236}">
                <a16:creationId xmlns:a16="http://schemas.microsoft.com/office/drawing/2014/main" id="{5AFE40E0-96F3-E79F-DC3B-36DF658F9B58}"/>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
        <p:nvSpPr>
          <p:cNvPr id="16" name="Freeform 29">
            <a:extLst>
              <a:ext uri="{FF2B5EF4-FFF2-40B4-BE49-F238E27FC236}">
                <a16:creationId xmlns:a16="http://schemas.microsoft.com/office/drawing/2014/main" id="{39AF422F-D758-20FE-7307-92F3C6DEE685}"/>
              </a:ext>
            </a:extLst>
          </p:cNvPr>
          <p:cNvSpPr/>
          <p:nvPr/>
        </p:nvSpPr>
        <p:spPr>
          <a:xfrm>
            <a:off x="21524068" y="1226625"/>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17" name="Grafik 16" descr="Präsentation mit Checkliste mit einfarbiger Füllung">
            <a:extLst>
              <a:ext uri="{FF2B5EF4-FFF2-40B4-BE49-F238E27FC236}">
                <a16:creationId xmlns:a16="http://schemas.microsoft.com/office/drawing/2014/main" id="{9C842B33-9739-0ADE-0AF5-E14F71D2738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1671453" y="1430492"/>
            <a:ext cx="1227600" cy="1227600"/>
          </a:xfrm>
          <a:prstGeom prst="rect">
            <a:avLst/>
          </a:prstGeom>
        </p:spPr>
      </p:pic>
    </p:spTree>
    <p:extLst>
      <p:ext uri="{BB962C8B-B14F-4D97-AF65-F5344CB8AC3E}">
        <p14:creationId xmlns:p14="http://schemas.microsoft.com/office/powerpoint/2010/main" val="757391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379D9F80-98CD-AD8F-1994-1CDAE467D79B}"/>
              </a:ext>
            </a:extLst>
          </p:cNvPr>
          <p:cNvSpPr/>
          <p:nvPr/>
        </p:nvSpPr>
        <p:spPr>
          <a:xfrm>
            <a:off x="1424355" y="685800"/>
            <a:ext cx="11095891" cy="109903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89"/>
          </a:p>
        </p:txBody>
      </p:sp>
      <p:pic>
        <p:nvPicPr>
          <p:cNvPr id="10" name="Grafik 9">
            <a:extLst>
              <a:ext uri="{FF2B5EF4-FFF2-40B4-BE49-F238E27FC236}">
                <a16:creationId xmlns:a16="http://schemas.microsoft.com/office/drawing/2014/main" id="{2CF0D72B-2050-DAA7-6F9E-07773A4C8B6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00001" y="1080000"/>
            <a:ext cx="10561320" cy="10058401"/>
          </a:xfrm>
          <a:prstGeom prst="rect">
            <a:avLst/>
          </a:prstGeom>
        </p:spPr>
      </p:pic>
      <p:pic>
        <p:nvPicPr>
          <p:cNvPr id="2" name="Grafik 1" descr="Lesezeichen mit einfarbiger Füllung">
            <a:extLst>
              <a:ext uri="{FF2B5EF4-FFF2-40B4-BE49-F238E27FC236}">
                <a16:creationId xmlns:a16="http://schemas.microsoft.com/office/drawing/2014/main" id="{3D4A55AE-F32B-308D-360D-351FDB1EB3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grpSp>
        <p:nvGrpSpPr>
          <p:cNvPr id="4" name="Gruppieren 3">
            <a:extLst>
              <a:ext uri="{FF2B5EF4-FFF2-40B4-BE49-F238E27FC236}">
                <a16:creationId xmlns:a16="http://schemas.microsoft.com/office/drawing/2014/main" id="{FAF17D94-BAE7-AD92-F866-BE108D4D4BAA}"/>
              </a:ext>
            </a:extLst>
          </p:cNvPr>
          <p:cNvGrpSpPr/>
          <p:nvPr/>
        </p:nvGrpSpPr>
        <p:grpSpPr>
          <a:xfrm>
            <a:off x="21524068" y="1226625"/>
            <a:ext cx="1572116" cy="1572116"/>
            <a:chOff x="1856777" y="5348128"/>
            <a:chExt cx="1572117" cy="1572117"/>
          </a:xfrm>
        </p:grpSpPr>
        <p:sp>
          <p:nvSpPr>
            <p:cNvPr id="5" name="Freeform 29">
              <a:extLst>
                <a:ext uri="{FF2B5EF4-FFF2-40B4-BE49-F238E27FC236}">
                  <a16:creationId xmlns:a16="http://schemas.microsoft.com/office/drawing/2014/main" id="{76416A81-4F4A-F488-9F6F-FE834BC78D86}"/>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Präsentation mit Checkliste mit einfarbiger Füllung">
              <a:extLst>
                <a:ext uri="{FF2B5EF4-FFF2-40B4-BE49-F238E27FC236}">
                  <a16:creationId xmlns:a16="http://schemas.microsoft.com/office/drawing/2014/main" id="{756131F4-AF06-B5E8-B5B7-395A289947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4163" y="5551994"/>
              <a:ext cx="1227600" cy="1227600"/>
            </a:xfrm>
            <a:prstGeom prst="rect">
              <a:avLst/>
            </a:prstGeom>
          </p:spPr>
        </p:pic>
      </p:grpSp>
      <p:sp>
        <p:nvSpPr>
          <p:cNvPr id="7" name="Textfeld 6">
            <a:extLst>
              <a:ext uri="{FF2B5EF4-FFF2-40B4-BE49-F238E27FC236}">
                <a16:creationId xmlns:a16="http://schemas.microsoft.com/office/drawing/2014/main" id="{6B18A360-ED98-824C-1F44-FC937CD66281}"/>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193370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0238F-5412-1162-E2FF-2EDED80F93D7}"/>
            </a:ext>
          </a:extLst>
        </p:cNvPr>
        <p:cNvGrpSpPr/>
        <p:nvPr/>
      </p:nvGrpSpPr>
      <p:grpSpPr>
        <a:xfrm>
          <a:off x="0" y="0"/>
          <a:ext cx="0" cy="0"/>
          <a:chOff x="0" y="0"/>
          <a:chExt cx="0" cy="0"/>
        </a:xfrm>
      </p:grpSpPr>
      <p:sp>
        <p:nvSpPr>
          <p:cNvPr id="9" name="Rechteck 8">
            <a:extLst>
              <a:ext uri="{FF2B5EF4-FFF2-40B4-BE49-F238E27FC236}">
                <a16:creationId xmlns:a16="http://schemas.microsoft.com/office/drawing/2014/main" id="{06BEE042-243C-1D9F-37B2-9D994ED62E3B}"/>
              </a:ext>
            </a:extLst>
          </p:cNvPr>
          <p:cNvSpPr/>
          <p:nvPr/>
        </p:nvSpPr>
        <p:spPr>
          <a:xfrm>
            <a:off x="1424355" y="685802"/>
            <a:ext cx="13856676" cy="116234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89"/>
          </a:p>
        </p:txBody>
      </p:sp>
      <p:pic>
        <p:nvPicPr>
          <p:cNvPr id="5" name="Grafik 4">
            <a:extLst>
              <a:ext uri="{FF2B5EF4-FFF2-40B4-BE49-F238E27FC236}">
                <a16:creationId xmlns:a16="http://schemas.microsoft.com/office/drawing/2014/main" id="{F9303333-7EFF-620B-FB66-BDA2D55DF5A0}"/>
              </a:ext>
            </a:extLst>
          </p:cNvPr>
          <p:cNvPicPr>
            <a:picLocks noChangeAspect="1"/>
          </p:cNvPicPr>
          <p:nvPr/>
        </p:nvPicPr>
        <p:blipFill>
          <a:blip r:embed="rId2"/>
          <a:stretch>
            <a:fillRect/>
          </a:stretch>
        </p:blipFill>
        <p:spPr>
          <a:xfrm>
            <a:off x="1800000" y="1080001"/>
            <a:ext cx="13159741" cy="10896600"/>
          </a:xfrm>
          <a:prstGeom prst="rect">
            <a:avLst/>
          </a:prstGeom>
        </p:spPr>
      </p:pic>
      <p:sp>
        <p:nvSpPr>
          <p:cNvPr id="6" name="Google Shape;15;p20">
            <a:extLst>
              <a:ext uri="{FF2B5EF4-FFF2-40B4-BE49-F238E27FC236}">
                <a16:creationId xmlns:a16="http://schemas.microsoft.com/office/drawing/2014/main" id="{2C873762-03C1-7638-C0A3-C319C2339A5E}"/>
              </a:ext>
            </a:extLst>
          </p:cNvPr>
          <p:cNvSpPr/>
          <p:nvPr/>
        </p:nvSpPr>
        <p:spPr>
          <a:xfrm>
            <a:off x="17025258" y="6858000"/>
            <a:ext cx="7353417" cy="2527201"/>
          </a:xfrm>
          <a:prstGeom prst="rect">
            <a:avLst/>
          </a:prstGeom>
          <a:solidFill>
            <a:srgbClr val="5D6A92"/>
          </a:solidFill>
          <a:ln>
            <a:noFill/>
          </a:ln>
        </p:spPr>
        <p:txBody>
          <a:bodyPr spcFirstLastPara="1" wrap="square" lIns="288000" tIns="45701" rIns="91426" bIns="45701" anchor="ctr" anchorCtr="0">
            <a:noAutofit/>
          </a:bodyPr>
          <a:lstStyle/>
          <a:p>
            <a:r>
              <a:rPr lang="de-DE" sz="3600" b="1" dirty="0">
                <a:solidFill>
                  <a:schemeClr val="lt1"/>
                </a:solidFill>
                <a:latin typeface="Roboto" panose="02000000000000000000" pitchFamily="2" charset="0"/>
                <a:ea typeface="Roboto" panose="02000000000000000000" pitchFamily="2" charset="0"/>
                <a:cs typeface="Calibri"/>
                <a:sym typeface="Calibri"/>
              </a:rPr>
              <a:t>Das sind die häufigsten Emojis </a:t>
            </a:r>
          </a:p>
          <a:p>
            <a:r>
              <a:rPr lang="de-DE" sz="3600" b="1" dirty="0">
                <a:solidFill>
                  <a:schemeClr val="lt1"/>
                </a:solidFill>
                <a:latin typeface="Roboto" panose="02000000000000000000" pitchFamily="2" charset="0"/>
                <a:ea typeface="Roboto" panose="02000000000000000000" pitchFamily="2" charset="0"/>
                <a:cs typeface="Calibri"/>
                <a:sym typeface="Calibri"/>
              </a:rPr>
              <a:t>aus der rechten Szene, aber …</a:t>
            </a:r>
            <a:endParaRPr sz="3600" b="1" dirty="0">
              <a:solidFill>
                <a:schemeClr val="lt1"/>
              </a:solidFill>
              <a:latin typeface="Roboto" panose="02000000000000000000" pitchFamily="2" charset="0"/>
              <a:ea typeface="Roboto" panose="02000000000000000000" pitchFamily="2" charset="0"/>
              <a:cs typeface="Calibri"/>
              <a:sym typeface="Calibri"/>
            </a:endParaRPr>
          </a:p>
        </p:txBody>
      </p:sp>
      <p:pic>
        <p:nvPicPr>
          <p:cNvPr id="2" name="Grafik 1" descr="Lesezeichen mit einfarbiger Füllung">
            <a:extLst>
              <a:ext uri="{FF2B5EF4-FFF2-40B4-BE49-F238E27FC236}">
                <a16:creationId xmlns:a16="http://schemas.microsoft.com/office/drawing/2014/main" id="{9C728708-21AE-5F8B-DE57-C147F821FB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grpSp>
        <p:nvGrpSpPr>
          <p:cNvPr id="4" name="Gruppieren 3">
            <a:extLst>
              <a:ext uri="{FF2B5EF4-FFF2-40B4-BE49-F238E27FC236}">
                <a16:creationId xmlns:a16="http://schemas.microsoft.com/office/drawing/2014/main" id="{534075F0-70E0-324C-3D8B-995DECBB4414}"/>
              </a:ext>
            </a:extLst>
          </p:cNvPr>
          <p:cNvGrpSpPr/>
          <p:nvPr/>
        </p:nvGrpSpPr>
        <p:grpSpPr>
          <a:xfrm>
            <a:off x="21524068" y="1226625"/>
            <a:ext cx="1572116" cy="1572116"/>
            <a:chOff x="1856777" y="5348128"/>
            <a:chExt cx="1572117" cy="1572117"/>
          </a:xfrm>
        </p:grpSpPr>
        <p:sp>
          <p:nvSpPr>
            <p:cNvPr id="7" name="Freeform 29">
              <a:extLst>
                <a:ext uri="{FF2B5EF4-FFF2-40B4-BE49-F238E27FC236}">
                  <a16:creationId xmlns:a16="http://schemas.microsoft.com/office/drawing/2014/main" id="{0135061C-ABD7-FECD-F294-EB11DF9912A1}"/>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Präsentation mit Checkliste mit einfarbiger Füllung">
              <a:extLst>
                <a:ext uri="{FF2B5EF4-FFF2-40B4-BE49-F238E27FC236}">
                  <a16:creationId xmlns:a16="http://schemas.microsoft.com/office/drawing/2014/main" id="{4511B84E-79E8-EF60-447C-43A2DD0880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4163" y="5551994"/>
              <a:ext cx="1227600" cy="1227600"/>
            </a:xfrm>
            <a:prstGeom prst="rect">
              <a:avLst/>
            </a:prstGeom>
          </p:spPr>
        </p:pic>
      </p:grpSp>
      <p:sp>
        <p:nvSpPr>
          <p:cNvPr id="10" name="Textfeld 9">
            <a:extLst>
              <a:ext uri="{FF2B5EF4-FFF2-40B4-BE49-F238E27FC236}">
                <a16:creationId xmlns:a16="http://schemas.microsoft.com/office/drawing/2014/main" id="{55469F04-E392-4608-F693-55A6201A25BD}"/>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779795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EL 23_Emoji-Codes">
            <a:hlinkClick r:id="" action="ppaction://media"/>
            <a:extLst>
              <a:ext uri="{FF2B5EF4-FFF2-40B4-BE49-F238E27FC236}">
                <a16:creationId xmlns:a16="http://schemas.microsoft.com/office/drawing/2014/main" id="{FEF0C85E-389F-646F-61E7-B11BF3E1B66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46246" y="212002"/>
            <a:ext cx="7484153" cy="13292001"/>
          </a:xfrm>
          <a:prstGeom prst="rect">
            <a:avLst/>
          </a:prstGeom>
        </p:spPr>
      </p:pic>
      <p:pic>
        <p:nvPicPr>
          <p:cNvPr id="3" name="Grafik 2" descr="Lesezeichen mit einfarbiger Füllung">
            <a:extLst>
              <a:ext uri="{FF2B5EF4-FFF2-40B4-BE49-F238E27FC236}">
                <a16:creationId xmlns:a16="http://schemas.microsoft.com/office/drawing/2014/main" id="{A752F305-91B4-FD4A-8A61-6CF65B71388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9690848" y="-606594"/>
            <a:ext cx="5238555" cy="5238555"/>
          </a:xfrm>
          <a:prstGeom prst="rect">
            <a:avLst/>
          </a:prstGeom>
        </p:spPr>
      </p:pic>
      <p:sp>
        <p:nvSpPr>
          <p:cNvPr id="6" name="Freeform 29">
            <a:extLst>
              <a:ext uri="{FF2B5EF4-FFF2-40B4-BE49-F238E27FC236}">
                <a16:creationId xmlns:a16="http://schemas.microsoft.com/office/drawing/2014/main" id="{B09CF189-F0A6-1C66-48FF-8AB665A2E100}"/>
              </a:ext>
            </a:extLst>
          </p:cNvPr>
          <p:cNvSpPr/>
          <p:nvPr/>
        </p:nvSpPr>
        <p:spPr>
          <a:xfrm>
            <a:off x="21524068" y="1226625"/>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7" name="Grafik 6" descr="Präsentation mit Checkliste mit einfarbiger Füllung">
            <a:extLst>
              <a:ext uri="{FF2B5EF4-FFF2-40B4-BE49-F238E27FC236}">
                <a16:creationId xmlns:a16="http://schemas.microsoft.com/office/drawing/2014/main" id="{E1F112B1-6A02-0781-ECCF-FB01FDB954C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1671453" y="1430492"/>
            <a:ext cx="1227600" cy="1227600"/>
          </a:xfrm>
          <a:prstGeom prst="rect">
            <a:avLst/>
          </a:prstGeom>
        </p:spPr>
      </p:pic>
      <p:sp>
        <p:nvSpPr>
          <p:cNvPr id="5" name="Textfeld 4">
            <a:extLst>
              <a:ext uri="{FF2B5EF4-FFF2-40B4-BE49-F238E27FC236}">
                <a16:creationId xmlns:a16="http://schemas.microsoft.com/office/drawing/2014/main" id="{D89A0B0E-0B81-E1B7-4852-5BBB65ADAD51}"/>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2131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 name="Grafik 1" descr="Lesezeichen mit einfarbiger Füllung">
            <a:extLst>
              <a:ext uri="{FF2B5EF4-FFF2-40B4-BE49-F238E27FC236}">
                <a16:creationId xmlns:a16="http://schemas.microsoft.com/office/drawing/2014/main" id="{2AFDBA13-A70B-416A-48BC-D74C7920EF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7" name="Freeform 29">
            <a:extLst>
              <a:ext uri="{FF2B5EF4-FFF2-40B4-BE49-F238E27FC236}">
                <a16:creationId xmlns:a16="http://schemas.microsoft.com/office/drawing/2014/main" id="{A4FA5227-242A-024E-E42D-1A7E87D2D11B}"/>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Drama mit einfarbiger Füllung">
            <a:extLst>
              <a:ext uri="{FF2B5EF4-FFF2-40B4-BE49-F238E27FC236}">
                <a16:creationId xmlns:a16="http://schemas.microsoft.com/office/drawing/2014/main" id="{33B88F98-ECFD-C855-9FA2-3691D08EC534}"/>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pic>
        <p:nvPicPr>
          <p:cNvPr id="5" name="Grafik 4">
            <a:extLst>
              <a:ext uri="{FF2B5EF4-FFF2-40B4-BE49-F238E27FC236}">
                <a16:creationId xmlns:a16="http://schemas.microsoft.com/office/drawing/2014/main" id="{5970707A-9E3F-AC7D-E0E0-E14F6426C0F6}"/>
              </a:ext>
            </a:extLst>
          </p:cNvPr>
          <p:cNvPicPr>
            <a:picLocks noChangeAspect="1"/>
          </p:cNvPicPr>
          <p:nvPr/>
        </p:nvPicPr>
        <p:blipFill>
          <a:blip r:embed="rId5"/>
          <a:srcRect/>
          <a:stretch/>
        </p:blipFill>
        <p:spPr>
          <a:xfrm>
            <a:off x="1440000" y="1080001"/>
            <a:ext cx="6903034" cy="10058398"/>
          </a:xfrm>
          <a:prstGeom prst="rect">
            <a:avLst/>
          </a:prstGeom>
        </p:spPr>
      </p:pic>
      <p:pic>
        <p:nvPicPr>
          <p:cNvPr id="10" name="Grafik 9">
            <a:extLst>
              <a:ext uri="{FF2B5EF4-FFF2-40B4-BE49-F238E27FC236}">
                <a16:creationId xmlns:a16="http://schemas.microsoft.com/office/drawing/2014/main" id="{B6D98C0B-542B-8D8A-D9D6-447CB38F53B0}"/>
              </a:ext>
            </a:extLst>
          </p:cNvPr>
          <p:cNvPicPr>
            <a:picLocks noChangeAspect="1"/>
          </p:cNvPicPr>
          <p:nvPr/>
        </p:nvPicPr>
        <p:blipFill>
          <a:blip r:embed="rId6"/>
          <a:srcRect/>
          <a:stretch/>
        </p:blipFill>
        <p:spPr>
          <a:xfrm>
            <a:off x="8640000" y="1068792"/>
            <a:ext cx="6903034" cy="10058398"/>
          </a:xfrm>
          <a:prstGeom prst="rect">
            <a:avLst/>
          </a:prstGeom>
        </p:spPr>
      </p:pic>
      <p:sp>
        <p:nvSpPr>
          <p:cNvPr id="12" name="Textfeld 11">
            <a:extLst>
              <a:ext uri="{FF2B5EF4-FFF2-40B4-BE49-F238E27FC236}">
                <a16:creationId xmlns:a16="http://schemas.microsoft.com/office/drawing/2014/main" id="{ABEAEE74-C45C-D933-7F44-C6BF98435E06}"/>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Rolle im Chat</a:t>
            </a:r>
          </a:p>
        </p:txBody>
      </p:sp>
      <p:pic>
        <p:nvPicPr>
          <p:cNvPr id="18" name="Grafik 17">
            <a:extLst>
              <a:ext uri="{FF2B5EF4-FFF2-40B4-BE49-F238E27FC236}">
                <a16:creationId xmlns:a16="http://schemas.microsoft.com/office/drawing/2014/main" id="{09CFB1F4-1542-72F2-403A-23D321B5351E}"/>
              </a:ext>
            </a:extLst>
          </p:cNvPr>
          <p:cNvPicPr>
            <a:picLocks noChangeAspect="1"/>
          </p:cNvPicPr>
          <p:nvPr/>
        </p:nvPicPr>
        <p:blipFill>
          <a:blip r:embed="rId7"/>
          <a:stretch>
            <a:fillRect/>
          </a:stretch>
        </p:blipFill>
        <p:spPr>
          <a:xfrm>
            <a:off x="16200000" y="5040000"/>
            <a:ext cx="6480000" cy="5289689"/>
          </a:xfrm>
          <a:prstGeom prst="rect">
            <a:avLst/>
          </a:prstGeom>
        </p:spPr>
      </p:pic>
      <p:sp>
        <p:nvSpPr>
          <p:cNvPr id="16" name="Textfeld 15">
            <a:extLst>
              <a:ext uri="{FF2B5EF4-FFF2-40B4-BE49-F238E27FC236}">
                <a16:creationId xmlns:a16="http://schemas.microsoft.com/office/drawing/2014/main" id="{412DB38A-81EF-FBED-BDE4-2C76594FE4AA}"/>
              </a:ext>
            </a:extLst>
          </p:cNvPr>
          <p:cNvSpPr txBox="1"/>
          <p:nvPr/>
        </p:nvSpPr>
        <p:spPr>
          <a:xfrm>
            <a:off x="16263034" y="5055972"/>
            <a:ext cx="6480000" cy="3604055"/>
          </a:xfrm>
          <a:prstGeom prst="rect">
            <a:avLst/>
          </a:prstGeom>
          <a:noFill/>
        </p:spPr>
        <p:txBody>
          <a:bodyPr wrap="square" lIns="720000" tIns="720000" rIns="360000" bIns="360000">
            <a:spAutoFit/>
          </a:bodyPr>
          <a:lstStyle/>
          <a:p>
            <a:pPr>
              <a:lnSpc>
                <a:spcPct val="150000"/>
              </a:lnSpc>
            </a:pPr>
            <a:r>
              <a:rPr lang="de-DE" sz="2800" dirty="0">
                <a:solidFill>
                  <a:srgbClr val="FFFFFF"/>
                </a:solidFill>
                <a:latin typeface="Roboto"/>
                <a:ea typeface="Roboto"/>
                <a:cs typeface="Roboto"/>
                <a:sym typeface="Roboto"/>
              </a:rPr>
              <a:t>Such dir eine Karte aus: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In welchen Rollen erkennst du dich? Ändert sich deine Rolle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je nach Chatkontext?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a:extLst>
            <a:ext uri="{FF2B5EF4-FFF2-40B4-BE49-F238E27FC236}">
              <a16:creationId xmlns:a16="http://schemas.microsoft.com/office/drawing/2014/main" id="{A7031CC0-673E-5ED5-A420-85AA591591D8}"/>
            </a:ext>
          </a:extLst>
        </p:cNvPr>
        <p:cNvGrpSpPr/>
        <p:nvPr/>
      </p:nvGrpSpPr>
      <p:grpSpPr>
        <a:xfrm>
          <a:off x="0" y="0"/>
          <a:ext cx="0" cy="0"/>
          <a:chOff x="0" y="0"/>
          <a:chExt cx="0" cy="0"/>
        </a:xfrm>
      </p:grpSpPr>
      <p:pic>
        <p:nvPicPr>
          <p:cNvPr id="5" name="Grafik 4" descr="Lesezeichen mit einfarbiger Füllung">
            <a:extLst>
              <a:ext uri="{FF2B5EF4-FFF2-40B4-BE49-F238E27FC236}">
                <a16:creationId xmlns:a16="http://schemas.microsoft.com/office/drawing/2014/main" id="{55876123-FA43-15FC-9D04-1C300352A9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7" name="Freeform 29">
            <a:extLst>
              <a:ext uri="{FF2B5EF4-FFF2-40B4-BE49-F238E27FC236}">
                <a16:creationId xmlns:a16="http://schemas.microsoft.com/office/drawing/2014/main" id="{CB628B2F-1D55-D89D-F200-9E18FAA3A3E4}"/>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Drama mit einfarbiger Füllung">
            <a:extLst>
              <a:ext uri="{FF2B5EF4-FFF2-40B4-BE49-F238E27FC236}">
                <a16:creationId xmlns:a16="http://schemas.microsoft.com/office/drawing/2014/main" id="{5419FC4C-D8CB-0872-8214-AB234ED0862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pic>
        <p:nvPicPr>
          <p:cNvPr id="2" name="Grafik 1">
            <a:extLst>
              <a:ext uri="{FF2B5EF4-FFF2-40B4-BE49-F238E27FC236}">
                <a16:creationId xmlns:a16="http://schemas.microsoft.com/office/drawing/2014/main" id="{99AF056F-FD75-7248-3624-89139D2BCCB6}"/>
              </a:ext>
            </a:extLst>
          </p:cNvPr>
          <p:cNvPicPr>
            <a:picLocks noChangeAspect="1"/>
          </p:cNvPicPr>
          <p:nvPr/>
        </p:nvPicPr>
        <p:blipFill>
          <a:blip r:embed="rId5"/>
          <a:srcRect/>
          <a:stretch/>
        </p:blipFill>
        <p:spPr>
          <a:xfrm>
            <a:off x="1440000" y="1080001"/>
            <a:ext cx="6903034" cy="10058398"/>
          </a:xfrm>
          <a:prstGeom prst="rect">
            <a:avLst/>
          </a:prstGeom>
        </p:spPr>
      </p:pic>
      <p:pic>
        <p:nvPicPr>
          <p:cNvPr id="4" name="Grafik 3">
            <a:extLst>
              <a:ext uri="{FF2B5EF4-FFF2-40B4-BE49-F238E27FC236}">
                <a16:creationId xmlns:a16="http://schemas.microsoft.com/office/drawing/2014/main" id="{A60E288C-3368-D857-CE2A-F782C3F29D17}"/>
              </a:ext>
            </a:extLst>
          </p:cNvPr>
          <p:cNvPicPr>
            <a:picLocks noChangeAspect="1"/>
          </p:cNvPicPr>
          <p:nvPr/>
        </p:nvPicPr>
        <p:blipFill>
          <a:blip r:embed="rId6"/>
          <a:srcRect/>
          <a:stretch/>
        </p:blipFill>
        <p:spPr>
          <a:xfrm>
            <a:off x="8640000" y="1068792"/>
            <a:ext cx="6903034" cy="10058398"/>
          </a:xfrm>
          <a:prstGeom prst="rect">
            <a:avLst/>
          </a:prstGeom>
        </p:spPr>
      </p:pic>
      <p:sp>
        <p:nvSpPr>
          <p:cNvPr id="6" name="Textfeld 5">
            <a:extLst>
              <a:ext uri="{FF2B5EF4-FFF2-40B4-BE49-F238E27FC236}">
                <a16:creationId xmlns:a16="http://schemas.microsoft.com/office/drawing/2014/main" id="{F621D85F-16CD-B6E6-D8C8-842A0F7507BE}"/>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Rolle im Chat</a:t>
            </a:r>
          </a:p>
        </p:txBody>
      </p:sp>
      <p:pic>
        <p:nvPicPr>
          <p:cNvPr id="15" name="Grafik 14">
            <a:extLst>
              <a:ext uri="{FF2B5EF4-FFF2-40B4-BE49-F238E27FC236}">
                <a16:creationId xmlns:a16="http://schemas.microsoft.com/office/drawing/2014/main" id="{E5952D86-5665-4933-1307-4269E067F34A}"/>
              </a:ext>
            </a:extLst>
          </p:cNvPr>
          <p:cNvPicPr>
            <a:picLocks noChangeAspect="1"/>
          </p:cNvPicPr>
          <p:nvPr/>
        </p:nvPicPr>
        <p:blipFill>
          <a:blip r:embed="rId7"/>
          <a:stretch>
            <a:fillRect/>
          </a:stretch>
        </p:blipFill>
        <p:spPr>
          <a:xfrm>
            <a:off x="16200000" y="5040000"/>
            <a:ext cx="6480000" cy="5289691"/>
          </a:xfrm>
          <a:prstGeom prst="rect">
            <a:avLst/>
          </a:prstGeom>
        </p:spPr>
      </p:pic>
      <p:sp>
        <p:nvSpPr>
          <p:cNvPr id="13" name="Textfeld 12">
            <a:extLst>
              <a:ext uri="{FF2B5EF4-FFF2-40B4-BE49-F238E27FC236}">
                <a16:creationId xmlns:a16="http://schemas.microsoft.com/office/drawing/2014/main" id="{544A71CE-708F-2292-2F20-A8BAB6FB6F06}"/>
              </a:ext>
            </a:extLst>
          </p:cNvPr>
          <p:cNvSpPr txBox="1"/>
          <p:nvPr/>
        </p:nvSpPr>
        <p:spPr>
          <a:xfrm>
            <a:off x="16263034" y="5055972"/>
            <a:ext cx="6480000" cy="3604055"/>
          </a:xfrm>
          <a:prstGeom prst="rect">
            <a:avLst/>
          </a:prstGeom>
          <a:noFill/>
        </p:spPr>
        <p:txBody>
          <a:bodyPr wrap="square" lIns="720000" tIns="720000" rIns="360000" bIns="360000">
            <a:spAutoFit/>
          </a:bodyPr>
          <a:lstStyle/>
          <a:p>
            <a:pPr>
              <a:lnSpc>
                <a:spcPct val="150000"/>
              </a:lnSpc>
            </a:pPr>
            <a:r>
              <a:rPr lang="de-DE" sz="2800" dirty="0">
                <a:solidFill>
                  <a:srgbClr val="FFFFFF"/>
                </a:solidFill>
                <a:latin typeface="Roboto"/>
                <a:ea typeface="Roboto"/>
                <a:cs typeface="Roboto"/>
                <a:sym typeface="Roboto"/>
              </a:rPr>
              <a:t>Diskutiert zu zweit: Warum habt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ihr diese Rollen ausgewählt?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Wie ändert sich deine Rolle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nach Chatkontext? </a:t>
            </a:r>
          </a:p>
        </p:txBody>
      </p:sp>
    </p:spTree>
    <p:extLst>
      <p:ext uri="{BB962C8B-B14F-4D97-AF65-F5344CB8AC3E}">
        <p14:creationId xmlns:p14="http://schemas.microsoft.com/office/powerpoint/2010/main" val="4146825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Lesezeichen mit einfarbiger Füllung">
            <a:extLst>
              <a:ext uri="{FF2B5EF4-FFF2-40B4-BE49-F238E27FC236}">
                <a16:creationId xmlns:a16="http://schemas.microsoft.com/office/drawing/2014/main" id="{69E14AAD-3588-116E-F5A9-3E571980C1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Freeform 29">
            <a:extLst>
              <a:ext uri="{FF2B5EF4-FFF2-40B4-BE49-F238E27FC236}">
                <a16:creationId xmlns:a16="http://schemas.microsoft.com/office/drawing/2014/main" id="{CC8ED692-805B-CFB6-F650-6B0E347AC3A8}"/>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5" name="Grafik 4" descr="Drama mit einfarbiger Füllung">
            <a:extLst>
              <a:ext uri="{FF2B5EF4-FFF2-40B4-BE49-F238E27FC236}">
                <a16:creationId xmlns:a16="http://schemas.microsoft.com/office/drawing/2014/main" id="{FF14B398-8E3B-B3F6-A09C-E7DD422489B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pic>
        <p:nvPicPr>
          <p:cNvPr id="9" name="Grafik 8">
            <a:extLst>
              <a:ext uri="{FF2B5EF4-FFF2-40B4-BE49-F238E27FC236}">
                <a16:creationId xmlns:a16="http://schemas.microsoft.com/office/drawing/2014/main" id="{5CAD9377-29C6-CB75-3968-7CE0C1852107}"/>
              </a:ext>
            </a:extLst>
          </p:cNvPr>
          <p:cNvPicPr>
            <a:picLocks noChangeAspect="1"/>
          </p:cNvPicPr>
          <p:nvPr/>
        </p:nvPicPr>
        <p:blipFill>
          <a:blip r:embed="rId5"/>
          <a:srcRect/>
          <a:stretch/>
        </p:blipFill>
        <p:spPr>
          <a:xfrm>
            <a:off x="1440000" y="1080001"/>
            <a:ext cx="6903034" cy="10058398"/>
          </a:xfrm>
          <a:prstGeom prst="rect">
            <a:avLst/>
          </a:prstGeom>
        </p:spPr>
      </p:pic>
      <p:pic>
        <p:nvPicPr>
          <p:cNvPr id="11" name="Grafik 10">
            <a:extLst>
              <a:ext uri="{FF2B5EF4-FFF2-40B4-BE49-F238E27FC236}">
                <a16:creationId xmlns:a16="http://schemas.microsoft.com/office/drawing/2014/main" id="{065AA954-D21E-DAE0-6E80-E986E46CF021}"/>
              </a:ext>
            </a:extLst>
          </p:cNvPr>
          <p:cNvPicPr>
            <a:picLocks noChangeAspect="1"/>
          </p:cNvPicPr>
          <p:nvPr/>
        </p:nvPicPr>
        <p:blipFill>
          <a:blip r:embed="rId6"/>
          <a:srcRect/>
          <a:stretch/>
        </p:blipFill>
        <p:spPr>
          <a:xfrm>
            <a:off x="8640000" y="1080001"/>
            <a:ext cx="6903034" cy="10058398"/>
          </a:xfrm>
          <a:prstGeom prst="rect">
            <a:avLst/>
          </a:prstGeom>
        </p:spPr>
      </p:pic>
      <p:sp>
        <p:nvSpPr>
          <p:cNvPr id="13" name="Textfeld 12">
            <a:extLst>
              <a:ext uri="{FF2B5EF4-FFF2-40B4-BE49-F238E27FC236}">
                <a16:creationId xmlns:a16="http://schemas.microsoft.com/office/drawing/2014/main" id="{43018A47-7AFC-A2F9-3D05-B8A1CEF5874E}"/>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Rolle im Chat</a:t>
            </a:r>
          </a:p>
        </p:txBody>
      </p:sp>
      <p:pic>
        <p:nvPicPr>
          <p:cNvPr id="14" name="Grafik 13">
            <a:extLst>
              <a:ext uri="{FF2B5EF4-FFF2-40B4-BE49-F238E27FC236}">
                <a16:creationId xmlns:a16="http://schemas.microsoft.com/office/drawing/2014/main" id="{B16051FB-9455-2243-1800-1BA0CF52EF25}"/>
              </a:ext>
            </a:extLst>
          </p:cNvPr>
          <p:cNvPicPr>
            <a:picLocks noChangeAspect="1"/>
          </p:cNvPicPr>
          <p:nvPr/>
        </p:nvPicPr>
        <p:blipFill>
          <a:blip r:embed="rId7"/>
          <a:stretch>
            <a:fillRect/>
          </a:stretch>
        </p:blipFill>
        <p:spPr>
          <a:xfrm>
            <a:off x="16200000" y="5055972"/>
            <a:ext cx="6480000" cy="5289691"/>
          </a:xfrm>
          <a:prstGeom prst="rect">
            <a:avLst/>
          </a:prstGeom>
        </p:spPr>
      </p:pic>
      <p:sp>
        <p:nvSpPr>
          <p:cNvPr id="15" name="Textfeld 14">
            <a:extLst>
              <a:ext uri="{FF2B5EF4-FFF2-40B4-BE49-F238E27FC236}">
                <a16:creationId xmlns:a16="http://schemas.microsoft.com/office/drawing/2014/main" id="{3CE7DCFA-190A-714C-C1A1-F5EAB2E5C9F7}"/>
              </a:ext>
            </a:extLst>
          </p:cNvPr>
          <p:cNvSpPr txBox="1"/>
          <p:nvPr/>
        </p:nvSpPr>
        <p:spPr>
          <a:xfrm>
            <a:off x="16263034" y="5055972"/>
            <a:ext cx="6480000" cy="3604055"/>
          </a:xfrm>
          <a:prstGeom prst="rect">
            <a:avLst/>
          </a:prstGeom>
          <a:noFill/>
        </p:spPr>
        <p:txBody>
          <a:bodyPr wrap="square" lIns="720000" tIns="720000" rIns="360000" bIns="360000">
            <a:spAutoFit/>
          </a:bodyPr>
          <a:lstStyle/>
          <a:p>
            <a:pPr>
              <a:lnSpc>
                <a:spcPct val="150000"/>
              </a:lnSpc>
            </a:pPr>
            <a:r>
              <a:rPr lang="de-DE" sz="2800" dirty="0">
                <a:solidFill>
                  <a:srgbClr val="FFFFFF"/>
                </a:solidFill>
                <a:latin typeface="Roboto"/>
                <a:ea typeface="Roboto"/>
                <a:cs typeface="Roboto"/>
                <a:sym typeface="Roboto"/>
              </a:rPr>
              <a:t>Diskutiert zu zweit: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Warum habt ihr diese Rollen ausgewählt? Wie ändert sich deine Rolle nach Chatkontext? </a:t>
            </a:r>
          </a:p>
        </p:txBody>
      </p:sp>
    </p:spTree>
    <p:extLst>
      <p:ext uri="{BB962C8B-B14F-4D97-AF65-F5344CB8AC3E}">
        <p14:creationId xmlns:p14="http://schemas.microsoft.com/office/powerpoint/2010/main" val="2282972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Lesezeichen mit einfarbiger Füllung">
            <a:extLst>
              <a:ext uri="{FF2B5EF4-FFF2-40B4-BE49-F238E27FC236}">
                <a16:creationId xmlns:a16="http://schemas.microsoft.com/office/drawing/2014/main" id="{7D0B576B-B3C7-ED61-0ADD-C1A197D4129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Freeform 29">
            <a:extLst>
              <a:ext uri="{FF2B5EF4-FFF2-40B4-BE49-F238E27FC236}">
                <a16:creationId xmlns:a16="http://schemas.microsoft.com/office/drawing/2014/main" id="{46FB7CC2-FCCA-B26B-E2AC-9631C0F5F45D}"/>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5" name="Grafik 4" descr="Drama mit einfarbiger Füllung">
            <a:extLst>
              <a:ext uri="{FF2B5EF4-FFF2-40B4-BE49-F238E27FC236}">
                <a16:creationId xmlns:a16="http://schemas.microsoft.com/office/drawing/2014/main" id="{A78FD20A-17A4-0884-2933-1F83F0C3C7C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pic>
        <p:nvPicPr>
          <p:cNvPr id="9" name="Grafik 8">
            <a:extLst>
              <a:ext uri="{FF2B5EF4-FFF2-40B4-BE49-F238E27FC236}">
                <a16:creationId xmlns:a16="http://schemas.microsoft.com/office/drawing/2014/main" id="{AF2E8E48-C011-37DB-1A1B-28AD4C607075}"/>
              </a:ext>
            </a:extLst>
          </p:cNvPr>
          <p:cNvPicPr>
            <a:picLocks noChangeAspect="1"/>
          </p:cNvPicPr>
          <p:nvPr/>
        </p:nvPicPr>
        <p:blipFill>
          <a:blip r:embed="rId5"/>
          <a:srcRect/>
          <a:stretch/>
        </p:blipFill>
        <p:spPr>
          <a:xfrm>
            <a:off x="1440000" y="1080001"/>
            <a:ext cx="6903034" cy="10058398"/>
          </a:xfrm>
          <a:prstGeom prst="rect">
            <a:avLst/>
          </a:prstGeom>
        </p:spPr>
      </p:pic>
      <p:pic>
        <p:nvPicPr>
          <p:cNvPr id="11" name="Grafik 10">
            <a:extLst>
              <a:ext uri="{FF2B5EF4-FFF2-40B4-BE49-F238E27FC236}">
                <a16:creationId xmlns:a16="http://schemas.microsoft.com/office/drawing/2014/main" id="{B8259730-0844-2641-E645-53EACE99AE76}"/>
              </a:ext>
            </a:extLst>
          </p:cNvPr>
          <p:cNvPicPr>
            <a:picLocks noChangeAspect="1"/>
          </p:cNvPicPr>
          <p:nvPr/>
        </p:nvPicPr>
        <p:blipFill>
          <a:blip r:embed="rId6"/>
          <a:srcRect/>
          <a:stretch/>
        </p:blipFill>
        <p:spPr>
          <a:xfrm>
            <a:off x="8640000" y="1080001"/>
            <a:ext cx="6903034" cy="10058398"/>
          </a:xfrm>
          <a:prstGeom prst="rect">
            <a:avLst/>
          </a:prstGeom>
        </p:spPr>
      </p:pic>
      <p:sp>
        <p:nvSpPr>
          <p:cNvPr id="12" name="Textfeld 11">
            <a:extLst>
              <a:ext uri="{FF2B5EF4-FFF2-40B4-BE49-F238E27FC236}">
                <a16:creationId xmlns:a16="http://schemas.microsoft.com/office/drawing/2014/main" id="{51471568-682D-1D56-BFC2-EAFC7BF6CF0F}"/>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Rolle im Chat</a:t>
            </a:r>
          </a:p>
        </p:txBody>
      </p:sp>
      <p:pic>
        <p:nvPicPr>
          <p:cNvPr id="15" name="Grafik 14">
            <a:extLst>
              <a:ext uri="{FF2B5EF4-FFF2-40B4-BE49-F238E27FC236}">
                <a16:creationId xmlns:a16="http://schemas.microsoft.com/office/drawing/2014/main" id="{7AE65D81-C0F9-0E78-F87B-31BFB82B994C}"/>
              </a:ext>
            </a:extLst>
          </p:cNvPr>
          <p:cNvPicPr>
            <a:picLocks noChangeAspect="1"/>
          </p:cNvPicPr>
          <p:nvPr/>
        </p:nvPicPr>
        <p:blipFill>
          <a:blip r:embed="rId7"/>
          <a:stretch>
            <a:fillRect/>
          </a:stretch>
        </p:blipFill>
        <p:spPr>
          <a:xfrm>
            <a:off x="16200000" y="5055972"/>
            <a:ext cx="6480000" cy="5289691"/>
          </a:xfrm>
          <a:prstGeom prst="rect">
            <a:avLst/>
          </a:prstGeom>
        </p:spPr>
      </p:pic>
      <p:sp>
        <p:nvSpPr>
          <p:cNvPr id="16" name="Textfeld 15">
            <a:extLst>
              <a:ext uri="{FF2B5EF4-FFF2-40B4-BE49-F238E27FC236}">
                <a16:creationId xmlns:a16="http://schemas.microsoft.com/office/drawing/2014/main" id="{6B031896-926E-084C-63FA-4F7B41359CB7}"/>
              </a:ext>
            </a:extLst>
          </p:cNvPr>
          <p:cNvSpPr txBox="1"/>
          <p:nvPr/>
        </p:nvSpPr>
        <p:spPr>
          <a:xfrm>
            <a:off x="16263034" y="5055972"/>
            <a:ext cx="6480000" cy="3604055"/>
          </a:xfrm>
          <a:prstGeom prst="rect">
            <a:avLst/>
          </a:prstGeom>
          <a:noFill/>
        </p:spPr>
        <p:txBody>
          <a:bodyPr wrap="square" lIns="720000" tIns="720000" rIns="360000" bIns="360000">
            <a:spAutoFit/>
          </a:bodyPr>
          <a:lstStyle/>
          <a:p>
            <a:pPr>
              <a:lnSpc>
                <a:spcPct val="150000"/>
              </a:lnSpc>
            </a:pPr>
            <a:r>
              <a:rPr lang="de-DE" sz="2800" dirty="0">
                <a:solidFill>
                  <a:srgbClr val="FFFFFF"/>
                </a:solidFill>
                <a:latin typeface="Roboto"/>
                <a:ea typeface="Roboto"/>
                <a:cs typeface="Roboto"/>
                <a:sym typeface="Roboto"/>
              </a:rPr>
              <a:t>Diskutiert zu zweit: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Warum habt ihr diese Rollen ausgewählt? Wie ändert sich deine Rolle nach Chatkontext? </a:t>
            </a:r>
          </a:p>
        </p:txBody>
      </p:sp>
    </p:spTree>
    <p:extLst>
      <p:ext uri="{BB962C8B-B14F-4D97-AF65-F5344CB8AC3E}">
        <p14:creationId xmlns:p14="http://schemas.microsoft.com/office/powerpoint/2010/main" val="1619592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2FD93-C6D8-F233-7EC6-C73C342B3DE2}"/>
            </a:ext>
          </a:extLst>
        </p:cNvPr>
        <p:cNvGrpSpPr/>
        <p:nvPr/>
      </p:nvGrpSpPr>
      <p:grpSpPr>
        <a:xfrm>
          <a:off x="0" y="0"/>
          <a:ext cx="0" cy="0"/>
          <a:chOff x="0" y="0"/>
          <a:chExt cx="0" cy="0"/>
        </a:xfrm>
      </p:grpSpPr>
      <p:pic>
        <p:nvPicPr>
          <p:cNvPr id="3" name="Grafik 2" descr="Lesezeichen mit einfarbiger Füllung">
            <a:extLst>
              <a:ext uri="{FF2B5EF4-FFF2-40B4-BE49-F238E27FC236}">
                <a16:creationId xmlns:a16="http://schemas.microsoft.com/office/drawing/2014/main" id="{D0F1058D-E1E9-1DE8-58D7-0D2FC70B8D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Freeform 29">
            <a:extLst>
              <a:ext uri="{FF2B5EF4-FFF2-40B4-BE49-F238E27FC236}">
                <a16:creationId xmlns:a16="http://schemas.microsoft.com/office/drawing/2014/main" id="{C6F7988C-AC3C-4C4F-B797-36B58E902271}"/>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5" name="Grafik 4" descr="Drama mit einfarbiger Füllung">
            <a:extLst>
              <a:ext uri="{FF2B5EF4-FFF2-40B4-BE49-F238E27FC236}">
                <a16:creationId xmlns:a16="http://schemas.microsoft.com/office/drawing/2014/main" id="{26ED4AA2-2046-A8EC-E599-8EFA003E10F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12" name="Textfeld 11">
            <a:extLst>
              <a:ext uri="{FF2B5EF4-FFF2-40B4-BE49-F238E27FC236}">
                <a16:creationId xmlns:a16="http://schemas.microsoft.com/office/drawing/2014/main" id="{D908A345-6D4E-DD6C-0111-CAC1357CB1AB}"/>
              </a:ext>
            </a:extLst>
          </p:cNvPr>
          <p:cNvSpPr txBox="1"/>
          <p:nvPr/>
        </p:nvSpPr>
        <p:spPr>
          <a:xfrm rot="5400000">
            <a:off x="21060000" y="3420000"/>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Rolle im Chat</a:t>
            </a:r>
          </a:p>
        </p:txBody>
      </p:sp>
      <p:pic>
        <p:nvPicPr>
          <p:cNvPr id="15" name="Grafik 14">
            <a:extLst>
              <a:ext uri="{FF2B5EF4-FFF2-40B4-BE49-F238E27FC236}">
                <a16:creationId xmlns:a16="http://schemas.microsoft.com/office/drawing/2014/main" id="{E92FF003-FE80-7EAC-ABCD-C80F40B13750}"/>
              </a:ext>
            </a:extLst>
          </p:cNvPr>
          <p:cNvPicPr>
            <a:picLocks noChangeAspect="1"/>
          </p:cNvPicPr>
          <p:nvPr/>
        </p:nvPicPr>
        <p:blipFill>
          <a:blip r:embed="rId5"/>
          <a:stretch>
            <a:fillRect/>
          </a:stretch>
        </p:blipFill>
        <p:spPr>
          <a:xfrm>
            <a:off x="16200000" y="5055972"/>
            <a:ext cx="6480000" cy="5289691"/>
          </a:xfrm>
          <a:prstGeom prst="rect">
            <a:avLst/>
          </a:prstGeom>
        </p:spPr>
      </p:pic>
      <p:sp>
        <p:nvSpPr>
          <p:cNvPr id="16" name="Textfeld 15">
            <a:extLst>
              <a:ext uri="{FF2B5EF4-FFF2-40B4-BE49-F238E27FC236}">
                <a16:creationId xmlns:a16="http://schemas.microsoft.com/office/drawing/2014/main" id="{604D41C0-FA03-9B80-91A2-276377F1519D}"/>
              </a:ext>
            </a:extLst>
          </p:cNvPr>
          <p:cNvSpPr txBox="1"/>
          <p:nvPr/>
        </p:nvSpPr>
        <p:spPr>
          <a:xfrm>
            <a:off x="16263034" y="5055972"/>
            <a:ext cx="6480000" cy="3604055"/>
          </a:xfrm>
          <a:prstGeom prst="rect">
            <a:avLst/>
          </a:prstGeom>
          <a:noFill/>
        </p:spPr>
        <p:txBody>
          <a:bodyPr wrap="square" lIns="720000" tIns="720000" rIns="360000" bIns="360000">
            <a:spAutoFit/>
          </a:bodyPr>
          <a:lstStyle/>
          <a:p>
            <a:pPr>
              <a:lnSpc>
                <a:spcPct val="150000"/>
              </a:lnSpc>
            </a:pPr>
            <a:r>
              <a:rPr lang="de-DE" sz="2800" dirty="0">
                <a:solidFill>
                  <a:srgbClr val="FFFFFF"/>
                </a:solidFill>
                <a:latin typeface="Roboto"/>
                <a:ea typeface="Roboto"/>
                <a:cs typeface="Roboto"/>
                <a:sym typeface="Roboto"/>
              </a:rPr>
              <a:t>Diskutiert zu zweit: </a:t>
            </a:r>
            <a:br>
              <a:rPr lang="de-DE" sz="2800" dirty="0">
                <a:solidFill>
                  <a:srgbClr val="FFFFFF"/>
                </a:solidFill>
                <a:latin typeface="Roboto"/>
                <a:ea typeface="Roboto"/>
                <a:cs typeface="Roboto"/>
                <a:sym typeface="Roboto"/>
              </a:rPr>
            </a:br>
            <a:r>
              <a:rPr lang="de-DE" sz="2800" dirty="0">
                <a:solidFill>
                  <a:srgbClr val="FFFFFF"/>
                </a:solidFill>
                <a:latin typeface="Roboto"/>
                <a:ea typeface="Roboto"/>
                <a:cs typeface="Roboto"/>
                <a:sym typeface="Roboto"/>
              </a:rPr>
              <a:t>Warum habt ihr diese Rollen ausgewählt? Wie ändert sich deine Rolle nach Chatkontext? </a:t>
            </a:r>
          </a:p>
        </p:txBody>
      </p:sp>
      <p:pic>
        <p:nvPicPr>
          <p:cNvPr id="6" name="Grafik 5">
            <a:extLst>
              <a:ext uri="{FF2B5EF4-FFF2-40B4-BE49-F238E27FC236}">
                <a16:creationId xmlns:a16="http://schemas.microsoft.com/office/drawing/2014/main" id="{21BCECED-5ACD-BC37-C4C9-C0E40371C822}"/>
              </a:ext>
            </a:extLst>
          </p:cNvPr>
          <p:cNvPicPr>
            <a:picLocks noChangeAspect="1"/>
          </p:cNvPicPr>
          <p:nvPr/>
        </p:nvPicPr>
        <p:blipFill>
          <a:blip r:embed="rId6"/>
          <a:srcRect/>
          <a:stretch/>
        </p:blipFill>
        <p:spPr>
          <a:xfrm>
            <a:off x="1440000" y="1080001"/>
            <a:ext cx="6903034" cy="10058398"/>
          </a:xfrm>
          <a:prstGeom prst="rect">
            <a:avLst/>
          </a:prstGeom>
        </p:spPr>
      </p:pic>
      <p:pic>
        <p:nvPicPr>
          <p:cNvPr id="8" name="Grafik 7">
            <a:extLst>
              <a:ext uri="{FF2B5EF4-FFF2-40B4-BE49-F238E27FC236}">
                <a16:creationId xmlns:a16="http://schemas.microsoft.com/office/drawing/2014/main" id="{EC9A1006-F70B-B4E6-5837-9FEDAFCF55A0}"/>
              </a:ext>
            </a:extLst>
          </p:cNvPr>
          <p:cNvPicPr>
            <a:picLocks noChangeAspect="1"/>
          </p:cNvPicPr>
          <p:nvPr/>
        </p:nvPicPr>
        <p:blipFill>
          <a:blip r:embed="rId7"/>
          <a:srcRect/>
          <a:stretch/>
        </p:blipFill>
        <p:spPr>
          <a:xfrm>
            <a:off x="8640000" y="1080001"/>
            <a:ext cx="6903034" cy="10058398"/>
          </a:xfrm>
          <a:prstGeom prst="rect">
            <a:avLst/>
          </a:prstGeom>
        </p:spPr>
      </p:pic>
    </p:spTree>
    <p:extLst>
      <p:ext uri="{BB962C8B-B14F-4D97-AF65-F5344CB8AC3E}">
        <p14:creationId xmlns:p14="http://schemas.microsoft.com/office/powerpoint/2010/main" val="745255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188;p1">
            <a:extLst>
              <a:ext uri="{FF2B5EF4-FFF2-40B4-BE49-F238E27FC236}">
                <a16:creationId xmlns:a16="http://schemas.microsoft.com/office/drawing/2014/main" id="{5740826E-4BF0-CD23-597A-217FFA47A172}"/>
              </a:ext>
            </a:extLst>
          </p:cNvPr>
          <p:cNvPicPr preferRelativeResize="0"/>
          <p:nvPr/>
        </p:nvPicPr>
        <p:blipFill rotWithShape="1">
          <a:blip r:embed="rId2">
            <a:alphaModFix/>
          </a:blip>
          <a:srcRect/>
          <a:stretch/>
        </p:blipFill>
        <p:spPr>
          <a:xfrm>
            <a:off x="13599889" y="-263945"/>
            <a:ext cx="10399630" cy="10730253"/>
          </a:xfrm>
          <a:prstGeom prst="rect">
            <a:avLst/>
          </a:prstGeom>
          <a:noFill/>
          <a:ln>
            <a:noFill/>
          </a:ln>
        </p:spPr>
      </p:pic>
      <p:pic>
        <p:nvPicPr>
          <p:cNvPr id="4" name="Google Shape;189;p1">
            <a:extLst>
              <a:ext uri="{FF2B5EF4-FFF2-40B4-BE49-F238E27FC236}">
                <a16:creationId xmlns:a16="http://schemas.microsoft.com/office/drawing/2014/main" id="{8252528B-0DCB-9E14-2731-37DA7164A7D2}"/>
              </a:ext>
            </a:extLst>
          </p:cNvPr>
          <p:cNvPicPr preferRelativeResize="0"/>
          <p:nvPr/>
        </p:nvPicPr>
        <p:blipFill rotWithShape="1">
          <a:blip r:embed="rId3">
            <a:alphaModFix/>
          </a:blip>
          <a:srcRect/>
          <a:stretch/>
        </p:blipFill>
        <p:spPr>
          <a:xfrm rot="10800000">
            <a:off x="382896" y="5812020"/>
            <a:ext cx="10383044" cy="8803011"/>
          </a:xfrm>
          <a:prstGeom prst="rect">
            <a:avLst/>
          </a:prstGeom>
          <a:noFill/>
          <a:ln>
            <a:noFill/>
          </a:ln>
        </p:spPr>
      </p:pic>
      <p:sp>
        <p:nvSpPr>
          <p:cNvPr id="5" name="Textfeld 4">
            <a:extLst>
              <a:ext uri="{FF2B5EF4-FFF2-40B4-BE49-F238E27FC236}">
                <a16:creationId xmlns:a16="http://schemas.microsoft.com/office/drawing/2014/main" id="{A25A8015-53B4-E35B-9242-D505E35DAAF9}"/>
              </a:ext>
            </a:extLst>
          </p:cNvPr>
          <p:cNvSpPr txBox="1"/>
          <p:nvPr/>
        </p:nvSpPr>
        <p:spPr>
          <a:xfrm>
            <a:off x="2321059" y="9687628"/>
            <a:ext cx="6873766" cy="2308324"/>
          </a:xfrm>
          <a:prstGeom prst="rect">
            <a:avLst/>
          </a:prstGeom>
          <a:noFill/>
        </p:spPr>
        <p:txBody>
          <a:bodyPr wrap="square" rtlCol="0">
            <a:spAutoFit/>
          </a:bodyPr>
          <a:lstStyle/>
          <a:p>
            <a:r>
              <a:rPr lang="de-DE" sz="7200" b="1" dirty="0">
                <a:solidFill>
                  <a:schemeClr val="accent5"/>
                </a:solidFill>
                <a:latin typeface="Exo SemiBold" panose="020B0604020202020204" charset="0"/>
              </a:rPr>
              <a:t>WTF?! Gruppenchat</a:t>
            </a:r>
          </a:p>
        </p:txBody>
      </p:sp>
      <p:sp>
        <p:nvSpPr>
          <p:cNvPr id="6" name="Textfeld 5">
            <a:extLst>
              <a:ext uri="{FF2B5EF4-FFF2-40B4-BE49-F238E27FC236}">
                <a16:creationId xmlns:a16="http://schemas.microsoft.com/office/drawing/2014/main" id="{EE201508-FDCC-2AD2-C275-9532B2D51C6E}"/>
              </a:ext>
            </a:extLst>
          </p:cNvPr>
          <p:cNvSpPr txBox="1"/>
          <p:nvPr/>
        </p:nvSpPr>
        <p:spPr>
          <a:xfrm>
            <a:off x="15539714" y="3548029"/>
            <a:ext cx="6952825" cy="1923732"/>
          </a:xfrm>
          <a:prstGeom prst="rect">
            <a:avLst/>
          </a:prstGeom>
          <a:noFill/>
        </p:spPr>
        <p:txBody>
          <a:bodyPr wrap="square" rtlCol="0">
            <a:spAutoFit/>
          </a:bodyPr>
          <a:lstStyle/>
          <a:p>
            <a:pPr algn="ctr"/>
            <a:r>
              <a:rPr lang="de-DE" sz="11901" b="1" dirty="0">
                <a:solidFill>
                  <a:schemeClr val="accent5"/>
                </a:solidFill>
                <a:latin typeface="Exo SemiBold" panose="020B0604020202020204" charset="0"/>
              </a:rPr>
              <a:t>$#%&amp;😠</a:t>
            </a:r>
          </a:p>
        </p:txBody>
      </p:sp>
      <p:sp>
        <p:nvSpPr>
          <p:cNvPr id="10" name="Google Shape;15;p20">
            <a:extLst>
              <a:ext uri="{FF2B5EF4-FFF2-40B4-BE49-F238E27FC236}">
                <a16:creationId xmlns:a16="http://schemas.microsoft.com/office/drawing/2014/main" id="{38D800F5-2175-DE7F-3FBF-0B446A1EFD07}"/>
              </a:ext>
            </a:extLst>
          </p:cNvPr>
          <p:cNvSpPr/>
          <p:nvPr/>
        </p:nvSpPr>
        <p:spPr>
          <a:xfrm>
            <a:off x="0" y="834451"/>
            <a:ext cx="12187468" cy="2527201"/>
          </a:xfrm>
          <a:prstGeom prst="rect">
            <a:avLst/>
          </a:prstGeom>
          <a:solidFill>
            <a:srgbClr val="5D6A92"/>
          </a:solidFill>
          <a:ln>
            <a:noFill/>
          </a:ln>
        </p:spPr>
        <p:txBody>
          <a:bodyPr spcFirstLastPara="1" wrap="square" lIns="91426" tIns="45701" rIns="91426" bIns="45701" anchor="ctr" anchorCtr="0">
            <a:noAutofit/>
          </a:bodyPr>
          <a:lstStyle/>
          <a:p>
            <a:pPr algn="ctr"/>
            <a:endParaRPr sz="2648">
              <a:solidFill>
                <a:schemeClr val="lt1"/>
              </a:solidFill>
              <a:latin typeface="Calibri"/>
              <a:ea typeface="Calibri"/>
              <a:cs typeface="Calibri"/>
              <a:sym typeface="Calibri"/>
            </a:endParaRPr>
          </a:p>
        </p:txBody>
      </p:sp>
      <p:sp>
        <p:nvSpPr>
          <p:cNvPr id="11" name="Google Shape;190;p1">
            <a:extLst>
              <a:ext uri="{FF2B5EF4-FFF2-40B4-BE49-F238E27FC236}">
                <a16:creationId xmlns:a16="http://schemas.microsoft.com/office/drawing/2014/main" id="{2F793FEB-BC2D-8B48-F4BA-61FB0B096CBE}"/>
              </a:ext>
            </a:extLst>
          </p:cNvPr>
          <p:cNvSpPr txBox="1">
            <a:spLocks/>
          </p:cNvSpPr>
          <p:nvPr/>
        </p:nvSpPr>
        <p:spPr>
          <a:xfrm>
            <a:off x="1063758" y="1247349"/>
            <a:ext cx="10997196" cy="21143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de-DE" sz="5400" dirty="0">
                <a:solidFill>
                  <a:schemeClr val="accent5"/>
                </a:solidFill>
                <a:latin typeface="Exo SemiBold" panose="020B0604020202020204" charset="0"/>
              </a:rPr>
              <a:t>Schwerpunkt: </a:t>
            </a:r>
          </a:p>
          <a:p>
            <a:r>
              <a:rPr lang="de-DE" sz="5400" dirty="0">
                <a:solidFill>
                  <a:schemeClr val="accent5"/>
                </a:solidFill>
                <a:latin typeface="Exo SemiBold" panose="020B0604020202020204" charset="0"/>
              </a:rPr>
              <a:t>Demokratie in der Arbeitswelt </a:t>
            </a:r>
            <a:br>
              <a:rPr lang="de-DE" sz="7800" dirty="0">
                <a:solidFill>
                  <a:schemeClr val="accent5">
                    <a:lumMod val="10000"/>
                  </a:schemeClr>
                </a:solidFill>
                <a:latin typeface="Exo SemiBold" panose="020B0604020202020204" charset="0"/>
              </a:rPr>
            </a:br>
            <a:endParaRPr lang="de-DE" dirty="0">
              <a:solidFill>
                <a:schemeClr val="accent5">
                  <a:lumMod val="10000"/>
                </a:schemeClr>
              </a:solidFill>
              <a:latin typeface="Exo SemiBold" panose="020B0604020202020204" charset="0"/>
            </a:endParaRPr>
          </a:p>
        </p:txBody>
      </p:sp>
      <p:pic>
        <p:nvPicPr>
          <p:cNvPr id="9" name="Grafik 8" descr="Telefon-Vibration mit einfarbiger Füllung">
            <a:extLst>
              <a:ext uri="{FF2B5EF4-FFF2-40B4-BE49-F238E27FC236}">
                <a16:creationId xmlns:a16="http://schemas.microsoft.com/office/drawing/2014/main" id="{C9EE4B2A-369A-8209-291C-DC673FFA05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168600">
            <a:off x="8988408" y="4428319"/>
            <a:ext cx="6027072" cy="6027072"/>
          </a:xfrm>
          <a:prstGeom prst="rect">
            <a:avLst/>
          </a:prstGeom>
        </p:spPr>
      </p:pic>
    </p:spTree>
    <p:extLst>
      <p:ext uri="{BB962C8B-B14F-4D97-AF65-F5344CB8AC3E}">
        <p14:creationId xmlns:p14="http://schemas.microsoft.com/office/powerpoint/2010/main" val="846481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E9E47-0126-D097-F2BC-A777C1D5DEBA}"/>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36F8BDC5-5647-934A-9D35-9D962420B895}"/>
              </a:ext>
            </a:extLst>
          </p:cNvPr>
          <p:cNvSpPr txBox="1">
            <a:spLocks/>
          </p:cNvSpPr>
          <p:nvPr/>
        </p:nvSpPr>
        <p:spPr>
          <a:xfrm>
            <a:off x="2520000" y="1440000"/>
            <a:ext cx="20850186" cy="12366171"/>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1. Szenario: Das war doch nur ein Witz…</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Ben sendet eine Nachricht, die sich über Menschen mit Migrationsgeschichte lustig macht: </a:t>
            </a:r>
          </a:p>
          <a:p>
            <a:pPr>
              <a:lnSpc>
                <a:spcPct val="150000"/>
              </a:lnSpc>
            </a:pPr>
            <a:r>
              <a:rPr lang="de-DE" sz="2800" i="1" dirty="0">
                <a:solidFill>
                  <a:srgbClr val="00285A"/>
                </a:solidFill>
                <a:latin typeface="Roboto" panose="02000000000000000000" pitchFamily="2" charset="0"/>
                <a:ea typeface="Roboto" panose="02000000000000000000" pitchFamily="2" charset="0"/>
              </a:rPr>
              <a:t>„Haha, typisch </a:t>
            </a:r>
            <a:r>
              <a:rPr lang="de-DE" sz="2800" dirty="0">
                <a:solidFill>
                  <a:srgbClr val="00285A"/>
                </a:solidFill>
                <a:latin typeface="Roboto" panose="02000000000000000000" pitchFamily="2" charset="0"/>
                <a:ea typeface="Roboto" panose="02000000000000000000" pitchFamily="2" charset="0"/>
              </a:rPr>
              <a:t>🙄</a:t>
            </a:r>
            <a:r>
              <a:rPr lang="de-DE" sz="2800" i="1" dirty="0">
                <a:solidFill>
                  <a:srgbClr val="00285A"/>
                </a:solidFill>
                <a:latin typeface="Roboto" panose="02000000000000000000" pitchFamily="2" charset="0"/>
                <a:ea typeface="Roboto" panose="02000000000000000000" pitchFamily="2" charset="0"/>
              </a:rPr>
              <a:t> Wenn es wieder laut und chaotisch ist, weiß man schon, woher die Leute kommen…“ </a:t>
            </a:r>
          </a:p>
          <a:p>
            <a:pPr>
              <a:lnSpc>
                <a:spcPct val="150000"/>
              </a:lnSpc>
            </a:pPr>
            <a:r>
              <a:rPr lang="de-DE" sz="2800" dirty="0">
                <a:solidFill>
                  <a:srgbClr val="00285A"/>
                </a:solidFill>
                <a:latin typeface="Roboto" panose="02000000000000000000" pitchFamily="2" charset="0"/>
                <a:ea typeface="Roboto" panose="02000000000000000000" pitchFamily="2" charset="0"/>
              </a:rPr>
              <a:t>Es enthält ein Stereotyp, das rassistisch ist, aber als „Scherz“ gemeint sein soll. </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b="1" dirty="0">
                <a:solidFill>
                  <a:srgbClr val="00285A"/>
                </a:solidFill>
                <a:latin typeface="Roboto" panose="02000000000000000000" pitchFamily="2" charset="0"/>
                <a:ea typeface="Roboto" panose="02000000000000000000" pitchFamily="2" charset="0"/>
              </a:rPr>
              <a:t>Reaktionen im Chat:</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Drei Leute reagieren mit 😂.</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Eine Person schreibt: </a:t>
            </a:r>
            <a:r>
              <a:rPr lang="de-DE" sz="2800" i="1" dirty="0">
                <a:solidFill>
                  <a:srgbClr val="00285A"/>
                </a:solidFill>
                <a:latin typeface="Roboto" panose="02000000000000000000" pitchFamily="2" charset="0"/>
                <a:ea typeface="Roboto" panose="02000000000000000000" pitchFamily="2" charset="0"/>
              </a:rPr>
              <a:t>„Nicht cool.“</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Die meisten anderen (einschließlich dir) lesen es, aber sagen (noch) nichts.</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Nach kurzer Zeit postet jemand ein harmloses Meme – das Gespräch geht weiter, als sei nichts passiert.</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Du bist nicht Admin. Du hast den Beitrag gesehen, findest ihn unangemessen und fragst dich, was du tun solltest. </a:t>
            </a:r>
            <a:br>
              <a:rPr lang="de-DE" sz="28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Du kennst Ben nicht besonders gut, aber ihr geht in dieselbe Klasse/arbeitet im selben Betrieb.</a:t>
            </a:r>
            <a:endParaRPr lang="de-DE" sz="2800" i="1" dirty="0">
              <a:solidFill>
                <a:srgbClr val="00285A"/>
              </a:solidFill>
              <a:latin typeface="Roboto" panose="02000000000000000000" pitchFamily="2" charset="0"/>
              <a:ea typeface="Roboto" panose="02000000000000000000" pitchFamily="2" charset="0"/>
            </a:endParaRPr>
          </a:p>
          <a:p>
            <a:pPr marL="12701">
              <a:lnSpc>
                <a:spcPct val="150000"/>
              </a:lnSpc>
            </a:pPr>
            <a:endParaRPr lang="de-DE" sz="3600" b="1" dirty="0">
              <a:solidFill>
                <a:srgbClr val="00285A"/>
              </a:solidFill>
              <a:latin typeface="Roboto" panose="02000000000000000000" pitchFamily="2" charset="0"/>
              <a:ea typeface="Roboto" panose="02000000000000000000" pitchFamily="2" charset="0"/>
            </a:endParaRPr>
          </a:p>
          <a:p>
            <a:pPr marL="12701">
              <a:lnSpc>
                <a:spcPct val="150000"/>
              </a:lnSpc>
            </a:pPr>
            <a:endParaRPr lang="de-DE" sz="3600" b="1" dirty="0">
              <a:solidFill>
                <a:srgbClr val="00285A"/>
              </a:solidFill>
              <a:latin typeface="Roboto" panose="02000000000000000000" pitchFamily="2" charset="0"/>
              <a:ea typeface="Roboto" panose="02000000000000000000" pitchFamily="2" charset="0"/>
            </a:endParaRPr>
          </a:p>
          <a:p>
            <a:pPr marL="12701">
              <a:lnSpc>
                <a:spcPct val="150000"/>
              </a:lnSpc>
            </a:pPr>
            <a:endParaRPr lang="de-DE" sz="2800" dirty="0">
              <a:solidFill>
                <a:srgbClr val="00285A"/>
              </a:solidFill>
              <a:latin typeface="Roboto" panose="02000000000000000000" pitchFamily="2" charset="0"/>
              <a:ea typeface="Roboto" panose="02000000000000000000" pitchFamily="2" charset="0"/>
            </a:endParaRPr>
          </a:p>
        </p:txBody>
      </p:sp>
      <p:sp>
        <p:nvSpPr>
          <p:cNvPr id="3" name="Textfeld 2">
            <a:extLst>
              <a:ext uri="{FF2B5EF4-FFF2-40B4-BE49-F238E27FC236}">
                <a16:creationId xmlns:a16="http://schemas.microsoft.com/office/drawing/2014/main" id="{8D03B624-C7F9-87A2-263A-7F4AD7A8DF85}"/>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pic>
        <p:nvPicPr>
          <p:cNvPr id="4" name="Grafik 3" descr="Lesezeichen mit einfarbiger Füllung">
            <a:extLst>
              <a:ext uri="{FF2B5EF4-FFF2-40B4-BE49-F238E27FC236}">
                <a16:creationId xmlns:a16="http://schemas.microsoft.com/office/drawing/2014/main" id="{BC6D846F-837B-9E6B-96E3-3E1EF0D690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62D7E632-BE2C-921E-D9D5-4E6C3F141070}"/>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C88A5D17-AB57-E13B-5B03-E13719404DD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Tree>
    <p:extLst>
      <p:ext uri="{BB962C8B-B14F-4D97-AF65-F5344CB8AC3E}">
        <p14:creationId xmlns:p14="http://schemas.microsoft.com/office/powerpoint/2010/main" val="173108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E6967-B4DF-DFC0-8308-47F5D9E75241}"/>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C422848F-D923-5F72-664A-2A59434955A3}"/>
              </a:ext>
            </a:extLst>
          </p:cNvPr>
          <p:cNvSpPr txBox="1">
            <a:spLocks/>
          </p:cNvSpPr>
          <p:nvPr/>
        </p:nvSpPr>
        <p:spPr>
          <a:xfrm>
            <a:off x="2520000" y="1440000"/>
            <a:ext cx="18296945" cy="9849323"/>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2. Szenario: KI ist keine Ausrede</a:t>
            </a:r>
          </a:p>
          <a:p>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Kerim postet ein kurzes Meme, das er mit einer KI erstellt hat. Darin sieht man eine Mitschülerin aus eurer Klasse, deren Gesicht in eine Szene bei einem Arztbesuch eingesetzt worden ist. Das Ganze ist offensichtlich bearbeitet, aber es wirkt unangenehm. </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b="1" dirty="0">
                <a:solidFill>
                  <a:srgbClr val="00285A"/>
                </a:solidFill>
                <a:latin typeface="Roboto" panose="02000000000000000000" pitchFamily="2" charset="0"/>
                <a:ea typeface="Roboto" panose="02000000000000000000" pitchFamily="2" charset="0"/>
              </a:rPr>
              <a:t>Reaktionen im Chat:</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Zwei Leute schicken ein 😬 Emoji.</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Zwei schreiben </a:t>
            </a:r>
            <a:r>
              <a:rPr lang="de-DE" sz="2800" i="1" dirty="0">
                <a:solidFill>
                  <a:srgbClr val="00285A"/>
                </a:solidFill>
                <a:latin typeface="Roboto" panose="02000000000000000000" pitchFamily="2" charset="0"/>
                <a:ea typeface="Roboto" panose="02000000000000000000" pitchFamily="2" charset="0"/>
              </a:rPr>
              <a:t>„haha“ </a:t>
            </a:r>
            <a:r>
              <a:rPr lang="de-DE" sz="2800" dirty="0">
                <a:solidFill>
                  <a:srgbClr val="00285A"/>
                </a:solidFill>
                <a:latin typeface="Roboto" panose="02000000000000000000" pitchFamily="2" charset="0"/>
                <a:ea typeface="Roboto" panose="02000000000000000000" pitchFamily="2" charset="0"/>
              </a:rPr>
              <a:t>und </a:t>
            </a:r>
            <a:r>
              <a:rPr lang="de-DE" sz="2800" i="1" dirty="0">
                <a:solidFill>
                  <a:srgbClr val="00285A"/>
                </a:solidFill>
                <a:latin typeface="Roboto" panose="02000000000000000000" pitchFamily="2" charset="0"/>
                <a:ea typeface="Roboto" panose="02000000000000000000" pitchFamily="2" charset="0"/>
              </a:rPr>
              <a:t>„wild“.</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Eine Person fragt: </a:t>
            </a:r>
            <a:r>
              <a:rPr lang="de-DE" sz="2800" i="1" dirty="0">
                <a:solidFill>
                  <a:srgbClr val="00285A"/>
                </a:solidFill>
                <a:latin typeface="Roboto" panose="02000000000000000000" pitchFamily="2" charset="0"/>
                <a:ea typeface="Roboto" panose="02000000000000000000" pitchFamily="2" charset="0"/>
              </a:rPr>
              <a:t>„Findet ihr das nicht zu viel?“</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Die betroffene Mitschülerin schreibt gar nichts.</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Du hast das Video gesehen und findest es grenzüberschreitend – aber bisher hast du nichts gesagt.</a:t>
            </a:r>
          </a:p>
          <a:p>
            <a:pPr>
              <a:lnSpc>
                <a:spcPct val="150000"/>
              </a:lnSpc>
            </a:pPr>
            <a:r>
              <a:rPr lang="de-DE" sz="2800" dirty="0">
                <a:solidFill>
                  <a:srgbClr val="00285A"/>
                </a:solidFill>
                <a:latin typeface="Roboto" panose="02000000000000000000" pitchFamily="2" charset="0"/>
                <a:ea typeface="Roboto" panose="02000000000000000000" pitchFamily="2" charset="0"/>
              </a:rPr>
              <a:t>Du bist kein Admin, kennst die betroffene Person nicht sehr gut. Aber du findest, dass das über eine </a:t>
            </a:r>
            <a:br>
              <a:rPr lang="de-DE" sz="28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Grenze geht. Du fragst dich: </a:t>
            </a:r>
            <a:r>
              <a:rPr lang="de-DE" sz="2800" i="1" dirty="0">
                <a:solidFill>
                  <a:srgbClr val="00285A"/>
                </a:solidFill>
                <a:latin typeface="Roboto" panose="02000000000000000000" pitchFamily="2" charset="0"/>
                <a:ea typeface="Roboto" panose="02000000000000000000" pitchFamily="2" charset="0"/>
              </a:rPr>
              <a:t>Sollte ich auch was schreiben? Sollte ich Kerim privat ansprechen? </a:t>
            </a:r>
            <a:br>
              <a:rPr lang="de-DE" sz="2800" i="1" dirty="0">
                <a:solidFill>
                  <a:srgbClr val="00285A"/>
                </a:solidFill>
                <a:latin typeface="Roboto" panose="02000000000000000000" pitchFamily="2" charset="0"/>
                <a:ea typeface="Roboto" panose="02000000000000000000" pitchFamily="2" charset="0"/>
              </a:rPr>
            </a:br>
            <a:r>
              <a:rPr lang="de-DE" sz="2800" i="1" dirty="0">
                <a:solidFill>
                  <a:srgbClr val="00285A"/>
                </a:solidFill>
                <a:latin typeface="Roboto" panose="02000000000000000000" pitchFamily="2" charset="0"/>
                <a:ea typeface="Roboto" panose="02000000000000000000" pitchFamily="2" charset="0"/>
              </a:rPr>
              <a:t>Oder vielleicht die Mitschülerin unterstützen?</a:t>
            </a:r>
            <a:endParaRPr lang="de-DE" sz="2800" b="1" dirty="0">
              <a:solidFill>
                <a:srgbClr val="00285A"/>
              </a:solidFill>
              <a:latin typeface="Roboto" panose="02000000000000000000" pitchFamily="2" charset="0"/>
              <a:ea typeface="Roboto" panose="02000000000000000000" pitchFamily="2" charset="0"/>
            </a:endParaRPr>
          </a:p>
        </p:txBody>
      </p:sp>
      <p:pic>
        <p:nvPicPr>
          <p:cNvPr id="4" name="Grafik 3" descr="Lesezeichen mit einfarbiger Füllung">
            <a:extLst>
              <a:ext uri="{FF2B5EF4-FFF2-40B4-BE49-F238E27FC236}">
                <a16:creationId xmlns:a16="http://schemas.microsoft.com/office/drawing/2014/main" id="{02D8527A-2A89-4C9C-2991-DC5C963D19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95E46880-4F4A-57C4-B3AA-640F3D662488}"/>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C567E5B1-D411-E878-8032-0E96F9025E2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71E0E0BD-FC43-E736-024A-18D2380FB052}"/>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27570543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Kleidung, Person, Mann enthält.&#10;&#10;KI-generierte Inhalte können fehlerhaft sein.">
            <a:extLst>
              <a:ext uri="{FF2B5EF4-FFF2-40B4-BE49-F238E27FC236}">
                <a16:creationId xmlns:a16="http://schemas.microsoft.com/office/drawing/2014/main" id="{6874C946-7EB3-75DA-BE61-E1C39FE98049}"/>
              </a:ext>
            </a:extLst>
          </p:cNvPr>
          <p:cNvPicPr>
            <a:picLocks noChangeAspect="1"/>
          </p:cNvPicPr>
          <p:nvPr/>
        </p:nvPicPr>
        <p:blipFill>
          <a:blip r:embed="rId2"/>
          <a:srcRect t="14921" b="20000"/>
          <a:stretch>
            <a:fillRect/>
          </a:stretch>
        </p:blipFill>
        <p:spPr>
          <a:xfrm>
            <a:off x="914354" y="671567"/>
            <a:ext cx="7930662" cy="11189647"/>
          </a:xfrm>
          <a:prstGeom prst="rect">
            <a:avLst/>
          </a:prstGeom>
        </p:spPr>
      </p:pic>
      <p:pic>
        <p:nvPicPr>
          <p:cNvPr id="5" name="Grafik 4" descr="Ein Bild, das Text, Kleidung, Person, Mann enthält.&#10;&#10;KI-generierte Inhalte können fehlerhaft sein.">
            <a:extLst>
              <a:ext uri="{FF2B5EF4-FFF2-40B4-BE49-F238E27FC236}">
                <a16:creationId xmlns:a16="http://schemas.microsoft.com/office/drawing/2014/main" id="{DFF9EBF8-A953-FA76-F0E1-4D05CDF7EFA0}"/>
              </a:ext>
            </a:extLst>
          </p:cNvPr>
          <p:cNvPicPr>
            <a:picLocks noChangeAspect="1"/>
          </p:cNvPicPr>
          <p:nvPr/>
        </p:nvPicPr>
        <p:blipFill>
          <a:blip r:embed="rId3"/>
          <a:srcRect b="3755"/>
          <a:stretch>
            <a:fillRect/>
          </a:stretch>
        </p:blipFill>
        <p:spPr>
          <a:xfrm>
            <a:off x="8946935" y="671567"/>
            <a:ext cx="7644222" cy="11189647"/>
          </a:xfrm>
          <a:prstGeom prst="rect">
            <a:avLst/>
          </a:prstGeom>
        </p:spPr>
      </p:pic>
      <p:pic>
        <p:nvPicPr>
          <p:cNvPr id="4" name="Grafik 3" descr="Lesezeichen mit einfarbiger Füllung">
            <a:extLst>
              <a:ext uri="{FF2B5EF4-FFF2-40B4-BE49-F238E27FC236}">
                <a16:creationId xmlns:a16="http://schemas.microsoft.com/office/drawing/2014/main" id="{D7B26871-C4B2-8C3A-29EF-65C6810FED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690848" y="-606594"/>
            <a:ext cx="5238555" cy="5238555"/>
          </a:xfrm>
          <a:prstGeom prst="rect">
            <a:avLst/>
          </a:prstGeom>
        </p:spPr>
      </p:pic>
      <p:sp>
        <p:nvSpPr>
          <p:cNvPr id="6" name="Freeform 29">
            <a:extLst>
              <a:ext uri="{FF2B5EF4-FFF2-40B4-BE49-F238E27FC236}">
                <a16:creationId xmlns:a16="http://schemas.microsoft.com/office/drawing/2014/main" id="{03111BA1-EC61-5D50-2C66-97A70A669AFD}"/>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7" name="Grafik 6" descr="Kompass mit einfarbiger Füllung">
            <a:extLst>
              <a:ext uri="{FF2B5EF4-FFF2-40B4-BE49-F238E27FC236}">
                <a16:creationId xmlns:a16="http://schemas.microsoft.com/office/drawing/2014/main" id="{0C4D4C84-F169-BE2A-C6B8-627C6C8BC35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1733401" y="1398883"/>
            <a:ext cx="1227600" cy="1227600"/>
          </a:xfrm>
          <a:prstGeom prst="rect">
            <a:avLst/>
          </a:prstGeom>
        </p:spPr>
      </p:pic>
      <p:sp>
        <p:nvSpPr>
          <p:cNvPr id="2" name="Textfeld 1">
            <a:extLst>
              <a:ext uri="{FF2B5EF4-FFF2-40B4-BE49-F238E27FC236}">
                <a16:creationId xmlns:a16="http://schemas.microsoft.com/office/drawing/2014/main" id="{ED370657-E3C3-DA91-2A30-0DE4D3393069}"/>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2778852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2893-BA2D-CF05-C373-F79369162AF1}"/>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A3819974-3733-F35C-8AF0-BAFF7AA199CA}"/>
              </a:ext>
            </a:extLst>
          </p:cNvPr>
          <p:cNvSpPr txBox="1">
            <a:spLocks/>
          </p:cNvSpPr>
          <p:nvPr/>
        </p:nvSpPr>
        <p:spPr>
          <a:xfrm>
            <a:off x="2520000" y="1440000"/>
            <a:ext cx="17500175" cy="10608546"/>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3. Szenario: Stimmt das überhaupt? </a:t>
            </a:r>
          </a:p>
          <a:p>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Ein Gruppenmitglied postet zwei Aussagen in den Chat, ohne irgendwelche Quellen, aber aber offenbar Screenshots aus </a:t>
            </a:r>
            <a:r>
              <a:rPr lang="de-DE" sz="2800" dirty="0" err="1">
                <a:solidFill>
                  <a:srgbClr val="00285A"/>
                </a:solidFill>
                <a:latin typeface="Roboto" panose="02000000000000000000" pitchFamily="2" charset="0"/>
                <a:ea typeface="Roboto" panose="02000000000000000000" pitchFamily="2" charset="0"/>
              </a:rPr>
              <a:t>Social</a:t>
            </a:r>
            <a:r>
              <a:rPr lang="de-DE" sz="2800" dirty="0">
                <a:solidFill>
                  <a:srgbClr val="00285A"/>
                </a:solidFill>
                <a:latin typeface="Roboto" panose="02000000000000000000" pitchFamily="2" charset="0"/>
                <a:ea typeface="Roboto" panose="02000000000000000000" pitchFamily="2" charset="0"/>
              </a:rPr>
              <a:t> Media: </a:t>
            </a:r>
            <a:r>
              <a:rPr lang="de-DE" sz="2800" i="1" dirty="0">
                <a:solidFill>
                  <a:srgbClr val="00285A"/>
                </a:solidFill>
                <a:latin typeface="Roboto" panose="02000000000000000000" pitchFamily="2" charset="0"/>
                <a:ea typeface="Roboto" panose="02000000000000000000" pitchFamily="2" charset="0"/>
              </a:rPr>
              <a:t>„Das lokale Altersheim wurde geschlossen – alle alten Leute müssen raus, damit Flüchtlinge dort einziehen können!“</a:t>
            </a:r>
            <a:br>
              <a:rPr lang="de-DE" sz="2800" i="1" dirty="0">
                <a:solidFill>
                  <a:srgbClr val="00285A"/>
                </a:solidFill>
                <a:latin typeface="Roboto" panose="02000000000000000000" pitchFamily="2" charset="0"/>
                <a:ea typeface="Roboto" panose="02000000000000000000" pitchFamily="2" charset="0"/>
              </a:rPr>
            </a:br>
            <a:endParaRPr lang="de-DE" sz="1000" i="1"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Darunter hat wohl jemand kommentiert: </a:t>
            </a:r>
            <a:r>
              <a:rPr lang="de-DE" sz="2800" i="1" dirty="0">
                <a:solidFill>
                  <a:srgbClr val="00285A"/>
                </a:solidFill>
                <a:latin typeface="Roboto" panose="02000000000000000000" pitchFamily="2" charset="0"/>
                <a:ea typeface="Roboto" panose="02000000000000000000" pitchFamily="2" charset="0"/>
              </a:rPr>
              <a:t>„Wenn das stimmt, dann gute Nacht Deutschland.“</a:t>
            </a:r>
          </a:p>
          <a:p>
            <a:pPr>
              <a:lnSpc>
                <a:spcPct val="150000"/>
              </a:lnSpc>
            </a:pPr>
            <a:endParaRPr lang="de-DE" sz="1000" i="1" dirty="0">
              <a:solidFill>
                <a:srgbClr val="00285A"/>
              </a:solidFill>
              <a:latin typeface="Roboto" panose="02000000000000000000" pitchFamily="2" charset="0"/>
              <a:ea typeface="Roboto" panose="02000000000000000000" pitchFamily="2" charset="0"/>
            </a:endParaRPr>
          </a:p>
          <a:p>
            <a:pPr>
              <a:lnSpc>
                <a:spcPct val="150000"/>
              </a:lnSpc>
            </a:pPr>
            <a:r>
              <a:rPr lang="de-DE" sz="2800" b="1" dirty="0">
                <a:solidFill>
                  <a:srgbClr val="00285A"/>
                </a:solidFill>
                <a:latin typeface="Roboto" panose="02000000000000000000" pitchFamily="2" charset="0"/>
                <a:ea typeface="Roboto" panose="02000000000000000000" pitchFamily="2" charset="0"/>
              </a:rPr>
              <a:t>Reaktionen im Chat:</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Fünf Leute reagieren mit 😮 oder 😡 .</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Zwei schreiben: </a:t>
            </a:r>
            <a:r>
              <a:rPr lang="de-DE" sz="2800" i="1" dirty="0">
                <a:solidFill>
                  <a:srgbClr val="00285A"/>
                </a:solidFill>
                <a:latin typeface="Roboto" panose="02000000000000000000" pitchFamily="2" charset="0"/>
                <a:ea typeface="Roboto" panose="02000000000000000000" pitchFamily="2" charset="0"/>
              </a:rPr>
              <a:t>„Krass…“</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Niemand hinterfragt die Aussagen.</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Du hast sofort ein ungutes Gefühl – irgendetwas daran wirkt einfach falsch. Du bist kein Politikprofi, </a:t>
            </a:r>
            <a:br>
              <a:rPr lang="de-DE" sz="28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aber du erkennst, dass hier vielleicht falsche Infos verbreitet werden. Du fragst dich: </a:t>
            </a:r>
            <a:br>
              <a:rPr lang="de-DE" sz="2800" dirty="0">
                <a:solidFill>
                  <a:srgbClr val="00285A"/>
                </a:solidFill>
                <a:latin typeface="Roboto" panose="02000000000000000000" pitchFamily="2" charset="0"/>
                <a:ea typeface="Roboto" panose="02000000000000000000" pitchFamily="2" charset="0"/>
              </a:rPr>
            </a:br>
            <a:r>
              <a:rPr lang="de-DE" sz="2800" i="1" dirty="0">
                <a:solidFill>
                  <a:srgbClr val="00285A"/>
                </a:solidFill>
                <a:latin typeface="Roboto" panose="02000000000000000000" pitchFamily="2" charset="0"/>
                <a:ea typeface="Roboto" panose="02000000000000000000" pitchFamily="2" charset="0"/>
              </a:rPr>
              <a:t>Soll ich nachfragen und eine Quelle fordern oder etwas klarstellen?</a:t>
            </a:r>
            <a:endParaRPr lang="de-DE" sz="2800" b="1" dirty="0">
              <a:solidFill>
                <a:srgbClr val="00285A"/>
              </a:solidFill>
              <a:latin typeface="Roboto" panose="02000000000000000000" pitchFamily="2" charset="0"/>
              <a:ea typeface="Roboto" panose="02000000000000000000" pitchFamily="2" charset="0"/>
            </a:endParaRPr>
          </a:p>
        </p:txBody>
      </p:sp>
      <p:pic>
        <p:nvPicPr>
          <p:cNvPr id="4" name="Grafik 3" descr="Lesezeichen mit einfarbiger Füllung">
            <a:extLst>
              <a:ext uri="{FF2B5EF4-FFF2-40B4-BE49-F238E27FC236}">
                <a16:creationId xmlns:a16="http://schemas.microsoft.com/office/drawing/2014/main" id="{FA8DF8B2-13E3-827F-C7AC-6EA297C638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4E6BBD53-4063-0F58-0D31-51085B3B4B04}"/>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AD22CBEE-1FE7-3F3B-53C3-D2258D3F59A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F5E4B634-09E6-4465-C2A0-B6E6197CE9B2}"/>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1124750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D6690-9E42-1E53-D46E-71CB6986E086}"/>
            </a:ext>
          </a:extLst>
        </p:cNvPr>
        <p:cNvGrpSpPr/>
        <p:nvPr/>
      </p:nvGrpSpPr>
      <p:grpSpPr>
        <a:xfrm>
          <a:off x="0" y="0"/>
          <a:ext cx="0" cy="0"/>
          <a:chOff x="0" y="0"/>
          <a:chExt cx="0" cy="0"/>
        </a:xfrm>
      </p:grpSpPr>
      <p:pic>
        <p:nvPicPr>
          <p:cNvPr id="2" name="Grafik 1" descr="Ein Bild, das Text, Screenshot, draußen enthält.&#10;&#10;KI-generierte Inhalte können fehlerhaft sein.">
            <a:extLst>
              <a:ext uri="{FF2B5EF4-FFF2-40B4-BE49-F238E27FC236}">
                <a16:creationId xmlns:a16="http://schemas.microsoft.com/office/drawing/2014/main" id="{B7FD1F7C-C97B-8B0F-4E23-D276829CDFE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15" t="3906" r="6553" b="3211"/>
          <a:stretch>
            <a:fillRect/>
          </a:stretch>
        </p:blipFill>
        <p:spPr bwMode="auto">
          <a:xfrm>
            <a:off x="3374337" y="536521"/>
            <a:ext cx="11501107" cy="12642958"/>
          </a:xfrm>
          <a:prstGeom prst="rect">
            <a:avLst/>
          </a:prstGeom>
          <a:noFill/>
          <a:ln>
            <a:noFill/>
          </a:ln>
          <a:extLst>
            <a:ext uri="{53640926-AAD7-44D8-BBD7-CCE9431645EC}">
              <a14:shadowObscured xmlns:a14="http://schemas.microsoft.com/office/drawing/2010/main"/>
            </a:ext>
          </a:extLst>
        </p:spPr>
      </p:pic>
      <p:pic>
        <p:nvPicPr>
          <p:cNvPr id="4" name="Grafik 3" descr="Lesezeichen mit einfarbiger Füllung">
            <a:extLst>
              <a:ext uri="{FF2B5EF4-FFF2-40B4-BE49-F238E27FC236}">
                <a16:creationId xmlns:a16="http://schemas.microsoft.com/office/drawing/2014/main" id="{875FAEC4-5248-902B-8E47-F466A23CAC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C54BB0E0-B34F-1BA0-4FCF-C6012A93C189}"/>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19CB0CFF-2093-9AD3-3F56-488BB075662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998241A1-8038-6D9A-B310-3C1713971EB1}"/>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2561436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1A2BE-B262-85D0-0698-6300480AD52E}"/>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D6CD1E5A-616B-28C8-C94D-5950B05FB45B}"/>
              </a:ext>
            </a:extLst>
          </p:cNvPr>
          <p:cNvSpPr txBox="1">
            <a:spLocks/>
          </p:cNvSpPr>
          <p:nvPr/>
        </p:nvSpPr>
        <p:spPr>
          <a:xfrm>
            <a:off x="2520000" y="1440001"/>
            <a:ext cx="19980758" cy="10324108"/>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4. Szenario: Merkel auf 'nem Meme </a:t>
            </a:r>
            <a:endParaRPr lang="de-DE" sz="4400" dirty="0">
              <a:solidFill>
                <a:srgbClr val="00285A"/>
              </a:solidFill>
              <a:latin typeface="Roboto" panose="02000000000000000000" pitchFamily="2" charset="0"/>
              <a:ea typeface="Roboto" panose="02000000000000000000" pitchFamily="2" charset="0"/>
            </a:endParaRP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Während des Politikunterrichts postet Luca in den Chat: </a:t>
            </a:r>
          </a:p>
          <a:p>
            <a:pPr>
              <a:lnSpc>
                <a:spcPct val="150000"/>
              </a:lnSpc>
            </a:pPr>
            <a:r>
              <a:rPr lang="de-DE" sz="2800" i="1" dirty="0">
                <a:solidFill>
                  <a:srgbClr val="00285A"/>
                </a:solidFill>
                <a:latin typeface="Roboto" panose="02000000000000000000" pitchFamily="2" charset="0"/>
                <a:ea typeface="Roboto" panose="02000000000000000000" pitchFamily="2" charset="0"/>
              </a:rPr>
              <a:t>„Merkel damals mit Ausschnitt… nicht mein Geschmack lol </a:t>
            </a:r>
            <a:r>
              <a:rPr lang="de-DE" sz="2800" dirty="0">
                <a:solidFill>
                  <a:srgbClr val="00285A"/>
                </a:solidFill>
                <a:latin typeface="Roboto" panose="02000000000000000000" pitchFamily="2" charset="0"/>
                <a:ea typeface="Roboto" panose="02000000000000000000" pitchFamily="2" charset="0"/>
              </a:rPr>
              <a:t>😆</a:t>
            </a:r>
            <a:r>
              <a:rPr lang="de-DE" sz="2800" i="1" dirty="0">
                <a:solidFill>
                  <a:srgbClr val="00285A"/>
                </a:solidFill>
                <a:latin typeface="Roboto" panose="02000000000000000000" pitchFamily="2" charset="0"/>
                <a:ea typeface="Roboto" panose="02000000000000000000" pitchFamily="2" charset="0"/>
              </a:rPr>
              <a:t>“</a:t>
            </a:r>
          </a:p>
          <a:p>
            <a:pPr>
              <a:lnSpc>
                <a:spcPct val="150000"/>
              </a:lnSpc>
            </a:pPr>
            <a:endParaRPr lang="de-DE" sz="1000" i="1"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Es ist nicht ganz klar, ob das ein „Witz“, eine Provokation oder eine Beleidigung sein soll. </a:t>
            </a:r>
          </a:p>
          <a:p>
            <a:pPr>
              <a:lnSpc>
                <a:spcPct val="150000"/>
              </a:lnSpc>
            </a:pPr>
            <a:r>
              <a:rPr lang="de-DE" sz="2800" dirty="0">
                <a:solidFill>
                  <a:srgbClr val="00285A"/>
                </a:solidFill>
                <a:latin typeface="Roboto" panose="02000000000000000000" pitchFamily="2" charset="0"/>
                <a:ea typeface="Roboto" panose="02000000000000000000" pitchFamily="2" charset="0"/>
              </a:rPr>
              <a:t>Es geht zwar um eine bekannte Politikerin, aber die Aussage ist deutlich abwertend.</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b="1" dirty="0">
                <a:solidFill>
                  <a:srgbClr val="00285A"/>
                </a:solidFill>
                <a:latin typeface="Roboto" panose="02000000000000000000" pitchFamily="2" charset="0"/>
                <a:ea typeface="Roboto" panose="02000000000000000000" pitchFamily="2" charset="0"/>
              </a:rPr>
              <a:t>Reaktionen im Chat:</a:t>
            </a:r>
          </a:p>
          <a:p>
            <a:pPr>
              <a:lnSpc>
                <a:spcPct val="150000"/>
              </a:lnSpc>
            </a:pPr>
            <a:r>
              <a:rPr lang="de-DE" sz="2800" dirty="0">
                <a:solidFill>
                  <a:srgbClr val="00285A"/>
                </a:solidFill>
                <a:latin typeface="Roboto" panose="02000000000000000000" pitchFamily="2" charset="0"/>
                <a:ea typeface="Roboto" panose="02000000000000000000" pitchFamily="2" charset="0"/>
              </a:rPr>
              <a:t>Ein paar Leute haben es gelesen, aber niemand reagiert. Keine Emojis, keine Kommentare – Stille.</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Du findest die Aussage respektlos – auch wenn du mit Merkel vielleicht nichts am Hut hast. </a:t>
            </a:r>
          </a:p>
          <a:p>
            <a:pPr>
              <a:lnSpc>
                <a:spcPct val="150000"/>
              </a:lnSpc>
            </a:pPr>
            <a:r>
              <a:rPr lang="de-DE" sz="2800" dirty="0">
                <a:solidFill>
                  <a:srgbClr val="00285A"/>
                </a:solidFill>
                <a:latin typeface="Roboto" panose="02000000000000000000" pitchFamily="2" charset="0"/>
                <a:ea typeface="Roboto" panose="02000000000000000000" pitchFamily="2" charset="0"/>
              </a:rPr>
              <a:t>Du fragst dich: </a:t>
            </a:r>
            <a:r>
              <a:rPr lang="de-DE" sz="2800" i="1" dirty="0">
                <a:solidFill>
                  <a:srgbClr val="00285A"/>
                </a:solidFill>
                <a:latin typeface="Roboto" panose="02000000000000000000" pitchFamily="2" charset="0"/>
                <a:ea typeface="Roboto" panose="02000000000000000000" pitchFamily="2" charset="0"/>
              </a:rPr>
              <a:t>Muss man so über Menschen reden, nur weil sie bekannt sind? Ist das noch Meinungsfreiheit – oder schon </a:t>
            </a:r>
            <a:r>
              <a:rPr lang="de-DE" sz="2800" i="1" dirty="0" err="1">
                <a:solidFill>
                  <a:srgbClr val="00285A"/>
                </a:solidFill>
                <a:latin typeface="Roboto" panose="02000000000000000000" pitchFamily="2" charset="0"/>
                <a:ea typeface="Roboto" panose="02000000000000000000" pitchFamily="2" charset="0"/>
              </a:rPr>
              <a:t>Hate</a:t>
            </a:r>
            <a:r>
              <a:rPr lang="de-DE" sz="2800" i="1" dirty="0">
                <a:solidFill>
                  <a:srgbClr val="00285A"/>
                </a:solidFill>
                <a:latin typeface="Roboto" panose="02000000000000000000" pitchFamily="2" charset="0"/>
                <a:ea typeface="Roboto" panose="02000000000000000000" pitchFamily="2" charset="0"/>
              </a:rPr>
              <a:t>? Sollte ich was schreiben?</a:t>
            </a:r>
            <a:endParaRPr lang="de-DE" sz="2800" dirty="0">
              <a:solidFill>
                <a:srgbClr val="00285A"/>
              </a:solidFill>
              <a:latin typeface="Roboto" panose="02000000000000000000" pitchFamily="2" charset="0"/>
              <a:ea typeface="Roboto" panose="02000000000000000000" pitchFamily="2" charset="0"/>
            </a:endParaRPr>
          </a:p>
        </p:txBody>
      </p:sp>
      <p:pic>
        <p:nvPicPr>
          <p:cNvPr id="4" name="Grafik 3" descr="Lesezeichen mit einfarbiger Füllung">
            <a:extLst>
              <a:ext uri="{FF2B5EF4-FFF2-40B4-BE49-F238E27FC236}">
                <a16:creationId xmlns:a16="http://schemas.microsoft.com/office/drawing/2014/main" id="{05E1B3F0-C8A4-75EC-BE69-BCD1CE1054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F23AE811-2B7E-F7CB-343B-5295EBB2BC65}"/>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2A253D35-8058-0B1F-17C3-63700AEAB6C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2705DE84-CB9D-D11D-D69C-34868DB23226}"/>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2017137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7B099-7208-FEEA-599B-90F7B61883A9}"/>
            </a:ext>
          </a:extLst>
        </p:cNvPr>
        <p:cNvGrpSpPr/>
        <p:nvPr/>
      </p:nvGrpSpPr>
      <p:grpSpPr>
        <a:xfrm>
          <a:off x="0" y="0"/>
          <a:ext cx="0" cy="0"/>
          <a:chOff x="0" y="0"/>
          <a:chExt cx="0" cy="0"/>
        </a:xfrm>
      </p:grpSpPr>
      <p:pic>
        <p:nvPicPr>
          <p:cNvPr id="3" name="Grafik 2" descr="Lesezeichen mit einfarbiger Füllung">
            <a:extLst>
              <a:ext uri="{FF2B5EF4-FFF2-40B4-BE49-F238E27FC236}">
                <a16:creationId xmlns:a16="http://schemas.microsoft.com/office/drawing/2014/main" id="{0DC1E9D9-27DF-91A8-9FF5-523D0DE87DA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74833110-2D30-2053-8A60-B207585649A3}"/>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5E2F7D14-5169-93DA-D480-E9881DC0D58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1733401" y="1398883"/>
            <a:ext cx="1227600" cy="1227600"/>
          </a:xfrm>
          <a:prstGeom prst="rect">
            <a:avLst/>
          </a:prstGeom>
        </p:spPr>
      </p:pic>
      <p:pic>
        <p:nvPicPr>
          <p:cNvPr id="8" name="Grafik 7">
            <a:extLst>
              <a:ext uri="{FF2B5EF4-FFF2-40B4-BE49-F238E27FC236}">
                <a16:creationId xmlns:a16="http://schemas.microsoft.com/office/drawing/2014/main" id="{7D0B5450-2338-FE20-F4AA-DBB76A14C064}"/>
              </a:ext>
            </a:extLst>
          </p:cNvPr>
          <p:cNvPicPr>
            <a:picLocks noChangeAspect="1"/>
          </p:cNvPicPr>
          <p:nvPr/>
        </p:nvPicPr>
        <p:blipFill>
          <a:blip r:embed="rId4"/>
          <a:stretch>
            <a:fillRect/>
          </a:stretch>
        </p:blipFill>
        <p:spPr>
          <a:xfrm>
            <a:off x="953812" y="744679"/>
            <a:ext cx="13300194" cy="12226636"/>
          </a:xfrm>
          <a:prstGeom prst="rect">
            <a:avLst/>
          </a:prstGeom>
        </p:spPr>
      </p:pic>
      <p:sp>
        <p:nvSpPr>
          <p:cNvPr id="2" name="Textfeld 1">
            <a:extLst>
              <a:ext uri="{FF2B5EF4-FFF2-40B4-BE49-F238E27FC236}">
                <a16:creationId xmlns:a16="http://schemas.microsoft.com/office/drawing/2014/main" id="{1C45DE51-F9B3-8881-07D3-C3BFD3B6B068}"/>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617555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CDB73-A170-F264-35EF-C36A8A031478}"/>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A2BEC47E-EB80-8D50-0440-6AD52D7CC560}"/>
              </a:ext>
            </a:extLst>
          </p:cNvPr>
          <p:cNvSpPr txBox="1">
            <a:spLocks/>
          </p:cNvSpPr>
          <p:nvPr/>
        </p:nvSpPr>
        <p:spPr>
          <a:xfrm>
            <a:off x="2520000" y="1440000"/>
            <a:ext cx="18721584" cy="10309607"/>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5. Szenario: Was quatscht du da, Coach? </a:t>
            </a:r>
          </a:p>
          <a:p>
            <a:pPr marL="12701">
              <a:lnSpc>
                <a:spcPct val="150000"/>
              </a:lnSpc>
            </a:pPr>
            <a:endParaRPr lang="de-DE" sz="501" b="1" dirty="0">
              <a:solidFill>
                <a:srgbClr val="00285A"/>
              </a:solidFill>
              <a:latin typeface="Roboto" panose="02000000000000000000" pitchFamily="2" charset="0"/>
              <a:ea typeface="Roboto" panose="02000000000000000000" pitchFamily="2" charset="0"/>
            </a:endParaRPr>
          </a:p>
          <a:p>
            <a:pPr marL="12701">
              <a:lnSpc>
                <a:spcPct val="150000"/>
              </a:lnSpc>
            </a:pPr>
            <a:endParaRPr lang="de-DE" sz="1000" dirty="0">
              <a:solidFill>
                <a:srgbClr val="00285A"/>
              </a:solidFill>
              <a:latin typeface="Roboto" panose="02000000000000000000" pitchFamily="2" charset="0"/>
              <a:ea typeface="Roboto" panose="02000000000000000000" pitchFamily="2" charset="0"/>
            </a:endParaRPr>
          </a:p>
          <a:p>
            <a:pPr marL="12701">
              <a:lnSpc>
                <a:spcPct val="150000"/>
              </a:lnSpc>
            </a:pPr>
            <a:r>
              <a:rPr lang="de-DE" sz="2800" dirty="0">
                <a:solidFill>
                  <a:srgbClr val="00285A"/>
                </a:solidFill>
                <a:latin typeface="Roboto" panose="02000000000000000000" pitchFamily="2" charset="0"/>
                <a:ea typeface="Roboto" panose="02000000000000000000" pitchFamily="2" charset="0"/>
              </a:rPr>
              <a:t>In der Gruppe werden oft Reels oder TikToks geteilt, viele davon zu Fitness, Motivation, Erfolg oder Selbstoptimierung.</a:t>
            </a:r>
          </a:p>
          <a:p>
            <a:pPr>
              <a:lnSpc>
                <a:spcPct val="150000"/>
              </a:lnSpc>
            </a:pPr>
            <a:r>
              <a:rPr lang="de-DE" sz="2800" dirty="0">
                <a:solidFill>
                  <a:srgbClr val="00285A"/>
                </a:solidFill>
                <a:latin typeface="Roboto" panose="02000000000000000000" pitchFamily="2" charset="0"/>
                <a:ea typeface="Roboto" panose="02000000000000000000" pitchFamily="2" charset="0"/>
              </a:rPr>
              <a:t>Jemand postet ein kurzes Video von einem </a:t>
            </a:r>
            <a:r>
              <a:rPr lang="de-DE" sz="2800" dirty="0" err="1">
                <a:solidFill>
                  <a:srgbClr val="00285A"/>
                </a:solidFill>
                <a:latin typeface="Roboto" panose="02000000000000000000" pitchFamily="2" charset="0"/>
                <a:ea typeface="Roboto" panose="02000000000000000000" pitchFamily="2" charset="0"/>
              </a:rPr>
              <a:t>LifeCoach</a:t>
            </a:r>
            <a:r>
              <a:rPr lang="de-DE" sz="2800" dirty="0">
                <a:solidFill>
                  <a:srgbClr val="00285A"/>
                </a:solidFill>
                <a:latin typeface="Roboto" panose="02000000000000000000" pitchFamily="2" charset="0"/>
                <a:ea typeface="Roboto" panose="02000000000000000000" pitchFamily="2" charset="0"/>
              </a:rPr>
              <a:t>. Zuerst geht es um Disziplin und „keine Ausreden beim Training“. Im nächsten Video geht es auf einmal nicht mehr um Trainingstipps, sondern eher um merkwürdige Aussagen, die du nicht wirklich einordnen kannst. </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b="1" dirty="0">
                <a:solidFill>
                  <a:srgbClr val="00285A"/>
                </a:solidFill>
                <a:latin typeface="Roboto" panose="02000000000000000000" pitchFamily="2" charset="0"/>
                <a:ea typeface="Roboto" panose="02000000000000000000" pitchFamily="2" charset="0"/>
              </a:rPr>
              <a:t>Reaktionen im Chat:</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Vier Leute reagieren mit 💪🔥.</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Zwei schreiben: </a:t>
            </a:r>
            <a:r>
              <a:rPr lang="de-DE" sz="2800" i="1" dirty="0">
                <a:solidFill>
                  <a:srgbClr val="00285A"/>
                </a:solidFill>
                <a:latin typeface="Roboto" panose="02000000000000000000" pitchFamily="2" charset="0"/>
                <a:ea typeface="Roboto" panose="02000000000000000000" pitchFamily="2" charset="0"/>
              </a:rPr>
              <a:t>„Der Typ hat einfach recht.“</a:t>
            </a:r>
          </a:p>
          <a:p>
            <a:pPr marL="457171"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Eine Person schreibt: </a:t>
            </a:r>
            <a:r>
              <a:rPr lang="de-DE" sz="2800" i="1" dirty="0">
                <a:solidFill>
                  <a:srgbClr val="00285A"/>
                </a:solidFill>
                <a:latin typeface="Roboto" panose="02000000000000000000" pitchFamily="2" charset="0"/>
                <a:ea typeface="Roboto" panose="02000000000000000000" pitchFamily="2" charset="0"/>
              </a:rPr>
              <a:t>„Warum muss man immer Frauen runterziehen?“</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Danach wird das Thema gewechselt – jemand postet einen Trainingsplan.</a:t>
            </a:r>
          </a:p>
          <a:p>
            <a:pPr>
              <a:lnSpc>
                <a:spcPct val="150000"/>
              </a:lnSpc>
            </a:pPr>
            <a:endParaRPr lang="de-DE" sz="1000" dirty="0">
              <a:solidFill>
                <a:srgbClr val="00285A"/>
              </a:solidFill>
              <a:latin typeface="Roboto" panose="02000000000000000000" pitchFamily="2" charset="0"/>
              <a:ea typeface="Roboto" panose="02000000000000000000" pitchFamily="2" charset="0"/>
            </a:endParaRPr>
          </a:p>
          <a:p>
            <a:pPr>
              <a:lnSpc>
                <a:spcPct val="150000"/>
              </a:lnSpc>
            </a:pPr>
            <a:r>
              <a:rPr lang="de-DE" sz="2800" dirty="0">
                <a:solidFill>
                  <a:srgbClr val="00285A"/>
                </a:solidFill>
                <a:latin typeface="Roboto" panose="02000000000000000000" pitchFamily="2" charset="0"/>
                <a:ea typeface="Roboto" panose="02000000000000000000" pitchFamily="2" charset="0"/>
              </a:rPr>
              <a:t>Du findest den Clip und vor allem die Aussage am Ende problematisch. </a:t>
            </a:r>
            <a:br>
              <a:rPr lang="de-DE" sz="2800" dirty="0">
                <a:solidFill>
                  <a:srgbClr val="00285A"/>
                </a:solidFill>
                <a:latin typeface="Roboto" panose="02000000000000000000" pitchFamily="2" charset="0"/>
                <a:ea typeface="Roboto" panose="02000000000000000000" pitchFamily="2" charset="0"/>
              </a:rPr>
            </a:br>
            <a:r>
              <a:rPr lang="de-DE" sz="2800" dirty="0">
                <a:solidFill>
                  <a:srgbClr val="00285A"/>
                </a:solidFill>
                <a:latin typeface="Roboto" panose="02000000000000000000" pitchFamily="2" charset="0"/>
                <a:ea typeface="Roboto" panose="02000000000000000000" pitchFamily="2" charset="0"/>
              </a:rPr>
              <a:t>Es beschäftigt dich, aber du bist unsicher: Solltest du das ansprechen?</a:t>
            </a:r>
            <a:endParaRPr lang="de-DE" sz="2800" i="1" dirty="0">
              <a:solidFill>
                <a:srgbClr val="00285A"/>
              </a:solidFill>
              <a:latin typeface="Roboto" panose="02000000000000000000" pitchFamily="2" charset="0"/>
              <a:ea typeface="Roboto" panose="02000000000000000000" pitchFamily="2" charset="0"/>
            </a:endParaRPr>
          </a:p>
        </p:txBody>
      </p:sp>
      <p:pic>
        <p:nvPicPr>
          <p:cNvPr id="4" name="Grafik 3" descr="Lesezeichen mit einfarbiger Füllung">
            <a:extLst>
              <a:ext uri="{FF2B5EF4-FFF2-40B4-BE49-F238E27FC236}">
                <a16:creationId xmlns:a16="http://schemas.microsoft.com/office/drawing/2014/main" id="{F2E4F91A-F471-3A01-2E65-8F4FC477E3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D789A7C8-E329-BCCD-AB71-6177EE9DD27D}"/>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D621D0D0-F6E2-5893-ADC1-8375CF5AE1B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A260A04F-DAC0-AAB1-AE6A-9E1FA5D110AC}"/>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199791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D7D5-31D0-5C23-AE20-D53317D0AEC0}"/>
            </a:ext>
          </a:extLst>
        </p:cNvPr>
        <p:cNvGrpSpPr/>
        <p:nvPr/>
      </p:nvGrpSpPr>
      <p:grpSpPr>
        <a:xfrm>
          <a:off x="0" y="0"/>
          <a:ext cx="0" cy="0"/>
          <a:chOff x="0" y="0"/>
          <a:chExt cx="0" cy="0"/>
        </a:xfrm>
      </p:grpSpPr>
      <p:pic>
        <p:nvPicPr>
          <p:cNvPr id="2" name="Fitness-Coach">
            <a:hlinkClick r:id="" action="ppaction://media"/>
            <a:extLst>
              <a:ext uri="{FF2B5EF4-FFF2-40B4-BE49-F238E27FC236}">
                <a16:creationId xmlns:a16="http://schemas.microsoft.com/office/drawing/2014/main" id="{0B2F552D-0E0C-FAE5-F93D-C72ED71BF59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99999" y="468002"/>
            <a:ext cx="5760001" cy="12800001"/>
          </a:xfrm>
          <a:prstGeom prst="rect">
            <a:avLst/>
          </a:prstGeom>
        </p:spPr>
      </p:pic>
      <p:pic>
        <p:nvPicPr>
          <p:cNvPr id="4" name="Grafik 3" descr="Lesezeichen mit einfarbiger Füllung">
            <a:extLst>
              <a:ext uri="{FF2B5EF4-FFF2-40B4-BE49-F238E27FC236}">
                <a16:creationId xmlns:a16="http://schemas.microsoft.com/office/drawing/2014/main" id="{F85BE21C-54AD-67A7-C4AB-2EEE9356E1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D245CFF6-AD08-C47B-4A29-6F225A65B3A2}"/>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4383DB38-B51C-1B02-8DF2-206412C4376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21733401" y="1398883"/>
            <a:ext cx="1227600" cy="1227600"/>
          </a:xfrm>
          <a:prstGeom prst="rect">
            <a:avLst/>
          </a:prstGeom>
        </p:spPr>
      </p:pic>
      <p:sp>
        <p:nvSpPr>
          <p:cNvPr id="3" name="Textfeld 2">
            <a:extLst>
              <a:ext uri="{FF2B5EF4-FFF2-40B4-BE49-F238E27FC236}">
                <a16:creationId xmlns:a16="http://schemas.microsoft.com/office/drawing/2014/main" id="{8DBD1FEE-8D4A-E545-8AC9-5A08826709F1}"/>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284728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3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ACB0B-6768-3DD8-DFDA-9E633F514D9A}"/>
            </a:ext>
          </a:extLst>
        </p:cNvPr>
        <p:cNvGrpSpPr/>
        <p:nvPr/>
      </p:nvGrpSpPr>
      <p:grpSpPr>
        <a:xfrm>
          <a:off x="0" y="0"/>
          <a:ext cx="0" cy="0"/>
          <a:chOff x="0" y="0"/>
          <a:chExt cx="0" cy="0"/>
        </a:xfrm>
      </p:grpSpPr>
      <p:pic>
        <p:nvPicPr>
          <p:cNvPr id="3" name="Grafik 2" descr="Ein Bild, das Text, Screenshot, Menschliches Gesicht, Mann enthält.&#10;&#10;KI-generierte Inhalte können fehlerhaft sein.">
            <a:extLst>
              <a:ext uri="{FF2B5EF4-FFF2-40B4-BE49-F238E27FC236}">
                <a16:creationId xmlns:a16="http://schemas.microsoft.com/office/drawing/2014/main" id="{16D4BBD2-E1B8-0419-A50F-C9155A0840AA}"/>
              </a:ext>
            </a:extLst>
          </p:cNvPr>
          <p:cNvPicPr>
            <a:picLocks noChangeAspect="1"/>
          </p:cNvPicPr>
          <p:nvPr/>
        </p:nvPicPr>
        <p:blipFill>
          <a:blip r:embed="rId2"/>
          <a:stretch>
            <a:fillRect/>
          </a:stretch>
        </p:blipFill>
        <p:spPr>
          <a:xfrm>
            <a:off x="7200002" y="468001"/>
            <a:ext cx="5760001" cy="12487803"/>
          </a:xfrm>
          <a:prstGeom prst="rect">
            <a:avLst/>
          </a:prstGeom>
        </p:spPr>
      </p:pic>
      <p:pic>
        <p:nvPicPr>
          <p:cNvPr id="4" name="Grafik 3" descr="Lesezeichen mit einfarbiger Füllung">
            <a:extLst>
              <a:ext uri="{FF2B5EF4-FFF2-40B4-BE49-F238E27FC236}">
                <a16:creationId xmlns:a16="http://schemas.microsoft.com/office/drawing/2014/main" id="{169F808A-EE38-4984-3B93-FF68AE83818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AD54DAC1-AE1B-947E-5790-EC3EF490E558}"/>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6" name="Grafik 5" descr="Kompass mit einfarbiger Füllung">
            <a:extLst>
              <a:ext uri="{FF2B5EF4-FFF2-40B4-BE49-F238E27FC236}">
                <a16:creationId xmlns:a16="http://schemas.microsoft.com/office/drawing/2014/main" id="{4EB4A598-BD81-EBF6-5B50-03E067FF045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21733401" y="1398883"/>
            <a:ext cx="1227600" cy="1227600"/>
          </a:xfrm>
          <a:prstGeom prst="rect">
            <a:avLst/>
          </a:prstGeom>
        </p:spPr>
      </p:pic>
      <p:sp>
        <p:nvSpPr>
          <p:cNvPr id="2" name="Textfeld 1">
            <a:extLst>
              <a:ext uri="{FF2B5EF4-FFF2-40B4-BE49-F238E27FC236}">
                <a16:creationId xmlns:a16="http://schemas.microsoft.com/office/drawing/2014/main" id="{A90C669E-5CAA-DAB8-ABF2-D3F6EB85A956}"/>
              </a:ext>
            </a:extLst>
          </p:cNvPr>
          <p:cNvSpPr txBox="1"/>
          <p:nvPr/>
        </p:nvSpPr>
        <p:spPr>
          <a:xfrm rot="5400000">
            <a:off x="21060000" y="3420154"/>
            <a:ext cx="5400000" cy="720000"/>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p>
        </p:txBody>
      </p:sp>
    </p:spTree>
    <p:extLst>
      <p:ext uri="{BB962C8B-B14F-4D97-AF65-F5344CB8AC3E}">
        <p14:creationId xmlns:p14="http://schemas.microsoft.com/office/powerpoint/2010/main" val="494739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4F0F9070-DFCA-9059-AD28-2F7D0B952951}"/>
              </a:ext>
            </a:extLst>
          </p:cNvPr>
          <p:cNvSpPr>
            <a:spLocks noGrp="1" noRot="1" noMove="1" noResize="1" noEditPoints="1" noAdjustHandles="1" noChangeArrowheads="1" noChangeShapeType="1"/>
          </p:cNvSpPr>
          <p:nvPr/>
        </p:nvSpPr>
        <p:spPr>
          <a:xfrm rot="300000" flipH="1">
            <a:off x="4779483" y="2408030"/>
            <a:ext cx="15353907" cy="10788970"/>
          </a:xfrm>
          <a:custGeom>
            <a:avLst/>
            <a:gdLst/>
            <a:ahLst/>
            <a:cxnLst/>
            <a:rect l="l" t="t" r="r" b="b"/>
            <a:pathLst>
              <a:path w="10428600" h="11986897">
                <a:moveTo>
                  <a:pt x="0" y="0"/>
                </a:moveTo>
                <a:lnTo>
                  <a:pt x="10428600" y="0"/>
                </a:lnTo>
                <a:lnTo>
                  <a:pt x="10428600" y="11986897"/>
                </a:lnTo>
                <a:lnTo>
                  <a:pt x="0" y="11986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de-DE" sz="589" dirty="0"/>
          </a:p>
        </p:txBody>
      </p:sp>
      <p:grpSp>
        <p:nvGrpSpPr>
          <p:cNvPr id="4" name="Gruppieren 3">
            <a:extLst>
              <a:ext uri="{FF2B5EF4-FFF2-40B4-BE49-F238E27FC236}">
                <a16:creationId xmlns:a16="http://schemas.microsoft.com/office/drawing/2014/main" id="{1EFC8704-BF4E-0A51-CA56-A59A1278A291}"/>
              </a:ext>
            </a:extLst>
          </p:cNvPr>
          <p:cNvGrpSpPr/>
          <p:nvPr/>
        </p:nvGrpSpPr>
        <p:grpSpPr>
          <a:xfrm>
            <a:off x="4533710" y="7033758"/>
            <a:ext cx="1572116" cy="3868705"/>
            <a:chOff x="5042181" y="8063085"/>
            <a:chExt cx="1572117" cy="3868706"/>
          </a:xfrm>
        </p:grpSpPr>
        <p:sp>
          <p:nvSpPr>
            <p:cNvPr id="27" name="AutoShape 61">
              <a:extLst>
                <a:ext uri="{FF2B5EF4-FFF2-40B4-BE49-F238E27FC236}">
                  <a16:creationId xmlns:a16="http://schemas.microsoft.com/office/drawing/2014/main" id="{3AE20E32-A832-E19D-3E21-1A9F27E38970}"/>
                </a:ext>
              </a:extLst>
            </p:cNvPr>
            <p:cNvSpPr/>
            <p:nvPr/>
          </p:nvSpPr>
          <p:spPr>
            <a:xfrm flipH="1">
              <a:off x="5828239" y="8765934"/>
              <a:ext cx="0" cy="3165857"/>
            </a:xfrm>
            <a:prstGeom prst="line">
              <a:avLst/>
            </a:prstGeom>
            <a:ln w="38100" cap="flat">
              <a:solidFill>
                <a:srgbClr val="ED6958"/>
              </a:solidFill>
              <a:prstDash val="sysDot"/>
              <a:headEnd type="none" w="sm" len="sm"/>
              <a:tailEnd type="oval" w="lg" len="lg"/>
            </a:ln>
          </p:spPr>
          <p:txBody>
            <a:bodyPr/>
            <a:lstStyle/>
            <a:p>
              <a:endParaRPr lang="de-DE" sz="589">
                <a:solidFill>
                  <a:schemeClr val="bg1">
                    <a:lumMod val="60000"/>
                    <a:lumOff val="40000"/>
                  </a:schemeClr>
                </a:solidFill>
              </a:endParaRPr>
            </a:p>
          </p:txBody>
        </p:sp>
        <p:sp>
          <p:nvSpPr>
            <p:cNvPr id="29" name="Freeform 63">
              <a:extLst>
                <a:ext uri="{FF2B5EF4-FFF2-40B4-BE49-F238E27FC236}">
                  <a16:creationId xmlns:a16="http://schemas.microsoft.com/office/drawing/2014/main" id="{2E786B01-F78C-A129-5191-DCD1D6C97924}"/>
                </a:ext>
              </a:extLst>
            </p:cNvPr>
            <p:cNvSpPr/>
            <p:nvPr/>
          </p:nvSpPr>
          <p:spPr>
            <a:xfrm>
              <a:off x="5042181" y="8063085"/>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solidFill>
                <a:srgbClr val="ED6958"/>
              </a:solidFill>
              <a:prstDash val="solid"/>
              <a:miter/>
            </a:ln>
          </p:spPr>
          <p:txBody>
            <a:bodyPr/>
            <a:lstStyle/>
            <a:p>
              <a:endParaRPr lang="de-DE" sz="589">
                <a:solidFill>
                  <a:schemeClr val="bg1">
                    <a:lumMod val="60000"/>
                    <a:lumOff val="40000"/>
                  </a:schemeClr>
                </a:solidFill>
              </a:endParaRPr>
            </a:p>
          </p:txBody>
        </p:sp>
        <p:pic>
          <p:nvPicPr>
            <p:cNvPr id="32" name="Grafik 31" descr="Rakete mit einfarbiger Füllung">
              <a:extLst>
                <a:ext uri="{FF2B5EF4-FFF2-40B4-BE49-F238E27FC236}">
                  <a16:creationId xmlns:a16="http://schemas.microsoft.com/office/drawing/2014/main" id="{CB396333-48D3-9FF4-EEAF-1F8F59329B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70239" y="8341143"/>
              <a:ext cx="1116000" cy="1116000"/>
            </a:xfrm>
            <a:prstGeom prst="rect">
              <a:avLst/>
            </a:prstGeom>
          </p:spPr>
        </p:pic>
      </p:grpSp>
      <p:grpSp>
        <p:nvGrpSpPr>
          <p:cNvPr id="51" name="Gruppieren 50">
            <a:extLst>
              <a:ext uri="{FF2B5EF4-FFF2-40B4-BE49-F238E27FC236}">
                <a16:creationId xmlns:a16="http://schemas.microsoft.com/office/drawing/2014/main" id="{25100801-100F-6B82-871B-C14BFE25AA5B}"/>
              </a:ext>
            </a:extLst>
          </p:cNvPr>
          <p:cNvGrpSpPr/>
          <p:nvPr/>
        </p:nvGrpSpPr>
        <p:grpSpPr>
          <a:xfrm>
            <a:off x="17712367" y="4676634"/>
            <a:ext cx="1572116" cy="3222284"/>
            <a:chOff x="1856777" y="5348128"/>
            <a:chExt cx="1572117" cy="3222284"/>
          </a:xfrm>
        </p:grpSpPr>
        <p:sp>
          <p:nvSpPr>
            <p:cNvPr id="11" name="AutoShape 27">
              <a:extLst>
                <a:ext uri="{FF2B5EF4-FFF2-40B4-BE49-F238E27FC236}">
                  <a16:creationId xmlns:a16="http://schemas.microsoft.com/office/drawing/2014/main" id="{728B45F4-A217-5DCB-1E1B-DC70086E2AF1}"/>
                </a:ext>
              </a:extLst>
            </p:cNvPr>
            <p:cNvSpPr/>
            <p:nvPr/>
          </p:nvSpPr>
          <p:spPr>
            <a:xfrm flipH="1">
              <a:off x="2642834" y="6050977"/>
              <a:ext cx="450" cy="2519435"/>
            </a:xfrm>
            <a:prstGeom prst="line">
              <a:avLst/>
            </a:prstGeom>
            <a:ln w="38100" cap="flat">
              <a:solidFill>
                <a:srgbClr val="ED6958"/>
              </a:solidFill>
              <a:prstDash val="sysDot"/>
              <a:headEnd type="none" w="sm" len="sm"/>
              <a:tailEnd type="oval" w="lg" len="lg"/>
            </a:ln>
          </p:spPr>
          <p:txBody>
            <a:bodyPr/>
            <a:lstStyle/>
            <a:p>
              <a:endParaRPr lang="de-DE" sz="589" dirty="0"/>
            </a:p>
          </p:txBody>
        </p:sp>
        <p:sp>
          <p:nvSpPr>
            <p:cNvPr id="13" name="Freeform 29">
              <a:extLst>
                <a:ext uri="{FF2B5EF4-FFF2-40B4-BE49-F238E27FC236}">
                  <a16:creationId xmlns:a16="http://schemas.microsoft.com/office/drawing/2014/main" id="{500DACA0-0889-DE4F-E5C0-97D9D0F8F90B}"/>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36" name="Grafik 35" descr="Präsentation mit Checkliste mit einfarbiger Füllung">
              <a:extLst>
                <a:ext uri="{FF2B5EF4-FFF2-40B4-BE49-F238E27FC236}">
                  <a16:creationId xmlns:a16="http://schemas.microsoft.com/office/drawing/2014/main" id="{400CF9C9-8519-1A3E-00D4-3DC9482D33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4163" y="5551994"/>
              <a:ext cx="1227600" cy="1227600"/>
            </a:xfrm>
            <a:prstGeom prst="rect">
              <a:avLst/>
            </a:prstGeom>
          </p:spPr>
        </p:pic>
      </p:grpSp>
      <p:grpSp>
        <p:nvGrpSpPr>
          <p:cNvPr id="52" name="Gruppieren 51">
            <a:extLst>
              <a:ext uri="{FF2B5EF4-FFF2-40B4-BE49-F238E27FC236}">
                <a16:creationId xmlns:a16="http://schemas.microsoft.com/office/drawing/2014/main" id="{0FEE1688-6148-23C3-2DD3-DDB09228320F}"/>
              </a:ext>
            </a:extLst>
          </p:cNvPr>
          <p:cNvGrpSpPr/>
          <p:nvPr/>
        </p:nvGrpSpPr>
        <p:grpSpPr>
          <a:xfrm>
            <a:off x="12766889" y="3320193"/>
            <a:ext cx="1572116" cy="2524593"/>
            <a:chOff x="4385332" y="2845136"/>
            <a:chExt cx="1572117" cy="2524593"/>
          </a:xfrm>
        </p:grpSpPr>
        <p:sp>
          <p:nvSpPr>
            <p:cNvPr id="15" name="AutoShape 31">
              <a:extLst>
                <a:ext uri="{FF2B5EF4-FFF2-40B4-BE49-F238E27FC236}">
                  <a16:creationId xmlns:a16="http://schemas.microsoft.com/office/drawing/2014/main" id="{289B3AC7-EB6D-9249-DE72-626BE8A254BD}"/>
                </a:ext>
              </a:extLst>
            </p:cNvPr>
            <p:cNvSpPr/>
            <p:nvPr/>
          </p:nvSpPr>
          <p:spPr>
            <a:xfrm flipH="1">
              <a:off x="5171391" y="3631195"/>
              <a:ext cx="0" cy="1738534"/>
            </a:xfrm>
            <a:prstGeom prst="line">
              <a:avLst/>
            </a:prstGeom>
            <a:ln w="38100" cap="flat">
              <a:solidFill>
                <a:srgbClr val="ED6958"/>
              </a:solidFill>
              <a:prstDash val="sysDot"/>
              <a:headEnd type="none" w="sm" len="sm"/>
              <a:tailEnd type="oval" w="lg" len="lg"/>
            </a:ln>
          </p:spPr>
          <p:txBody>
            <a:bodyPr/>
            <a:lstStyle/>
            <a:p>
              <a:endParaRPr lang="de-DE" sz="589"/>
            </a:p>
          </p:txBody>
        </p:sp>
        <p:sp>
          <p:nvSpPr>
            <p:cNvPr id="17" name="Freeform 33">
              <a:extLst>
                <a:ext uri="{FF2B5EF4-FFF2-40B4-BE49-F238E27FC236}">
                  <a16:creationId xmlns:a16="http://schemas.microsoft.com/office/drawing/2014/main" id="{D2AE5768-6D88-534C-83C2-D1C69A67C915}"/>
                </a:ext>
              </a:extLst>
            </p:cNvPr>
            <p:cNvSpPr/>
            <p:nvPr/>
          </p:nvSpPr>
          <p:spPr>
            <a:xfrm>
              <a:off x="4385332" y="2845136"/>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a:solidFill>
                  <a:schemeClr val="bg1">
                    <a:lumMod val="60000"/>
                    <a:lumOff val="40000"/>
                  </a:schemeClr>
                </a:solidFill>
              </a:endParaRPr>
            </a:p>
          </p:txBody>
        </p:sp>
        <p:pic>
          <p:nvPicPr>
            <p:cNvPr id="40" name="Grafik 39" descr="Drama mit einfarbiger Füllung">
              <a:extLst>
                <a:ext uri="{FF2B5EF4-FFF2-40B4-BE49-F238E27FC236}">
                  <a16:creationId xmlns:a16="http://schemas.microsoft.com/office/drawing/2014/main" id="{105B675B-98A8-9484-5B51-663024AD7FF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50171" y="3040616"/>
              <a:ext cx="1227600" cy="1227600"/>
            </a:xfrm>
            <a:prstGeom prst="rect">
              <a:avLst/>
            </a:prstGeom>
          </p:spPr>
        </p:pic>
      </p:grpSp>
      <p:grpSp>
        <p:nvGrpSpPr>
          <p:cNvPr id="54" name="Gruppieren 53">
            <a:extLst>
              <a:ext uri="{FF2B5EF4-FFF2-40B4-BE49-F238E27FC236}">
                <a16:creationId xmlns:a16="http://schemas.microsoft.com/office/drawing/2014/main" id="{6B765371-F82A-98AB-3289-48D238170F26}"/>
              </a:ext>
            </a:extLst>
          </p:cNvPr>
          <p:cNvGrpSpPr/>
          <p:nvPr/>
        </p:nvGrpSpPr>
        <p:grpSpPr>
          <a:xfrm>
            <a:off x="14290704" y="1018483"/>
            <a:ext cx="1572116" cy="1820353"/>
            <a:chOff x="9532065" y="1129823"/>
            <a:chExt cx="1572117" cy="1820353"/>
          </a:xfrm>
        </p:grpSpPr>
        <p:sp>
          <p:nvSpPr>
            <p:cNvPr id="23" name="AutoShape 39">
              <a:extLst>
                <a:ext uri="{FF2B5EF4-FFF2-40B4-BE49-F238E27FC236}">
                  <a16:creationId xmlns:a16="http://schemas.microsoft.com/office/drawing/2014/main" id="{98C94187-83F5-B89E-6DE8-5953F74033EC}"/>
                </a:ext>
              </a:extLst>
            </p:cNvPr>
            <p:cNvSpPr/>
            <p:nvPr/>
          </p:nvSpPr>
          <p:spPr>
            <a:xfrm flipH="1">
              <a:off x="10311378" y="1933468"/>
              <a:ext cx="6746" cy="1016708"/>
            </a:xfrm>
            <a:prstGeom prst="line">
              <a:avLst/>
            </a:prstGeom>
            <a:ln w="38100" cap="flat">
              <a:solidFill>
                <a:srgbClr val="ED6958"/>
              </a:solidFill>
              <a:prstDash val="sysDot"/>
              <a:headEnd type="none" w="sm" len="sm"/>
              <a:tailEnd type="oval" w="lg" len="lg"/>
            </a:ln>
          </p:spPr>
          <p:txBody>
            <a:bodyPr/>
            <a:lstStyle/>
            <a:p>
              <a:endParaRPr lang="de-DE" sz="589" dirty="0"/>
            </a:p>
          </p:txBody>
        </p:sp>
        <p:sp>
          <p:nvSpPr>
            <p:cNvPr id="25" name="Freeform 41">
              <a:extLst>
                <a:ext uri="{FF2B5EF4-FFF2-40B4-BE49-F238E27FC236}">
                  <a16:creationId xmlns:a16="http://schemas.microsoft.com/office/drawing/2014/main" id="{19B5DB95-41FE-E4EE-EA52-1855D963111A}"/>
                </a:ext>
              </a:extLst>
            </p:cNvPr>
            <p:cNvSpPr/>
            <p:nvPr/>
          </p:nvSpPr>
          <p:spPr>
            <a:xfrm>
              <a:off x="9532065" y="1129823"/>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44" name="Grafik 43" descr="Ampel mit einfarbiger Füllung">
              <a:extLst>
                <a:ext uri="{FF2B5EF4-FFF2-40B4-BE49-F238E27FC236}">
                  <a16:creationId xmlns:a16="http://schemas.microsoft.com/office/drawing/2014/main" id="{8F2E4394-B1BC-ADB0-D0F3-8C2418968FA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704323" y="1326954"/>
              <a:ext cx="1227600" cy="1227600"/>
            </a:xfrm>
            <a:prstGeom prst="rect">
              <a:avLst/>
            </a:prstGeom>
          </p:spPr>
        </p:pic>
      </p:grpSp>
      <p:grpSp>
        <p:nvGrpSpPr>
          <p:cNvPr id="53" name="Gruppieren 52">
            <a:extLst>
              <a:ext uri="{FF2B5EF4-FFF2-40B4-BE49-F238E27FC236}">
                <a16:creationId xmlns:a16="http://schemas.microsoft.com/office/drawing/2014/main" id="{DF9DAA91-37BF-C7F2-293D-1BA2DCE8846A}"/>
              </a:ext>
            </a:extLst>
          </p:cNvPr>
          <p:cNvGrpSpPr/>
          <p:nvPr/>
        </p:nvGrpSpPr>
        <p:grpSpPr>
          <a:xfrm>
            <a:off x="7132909" y="1444692"/>
            <a:ext cx="1572116" cy="2781998"/>
            <a:chOff x="6467720" y="2082299"/>
            <a:chExt cx="1572117" cy="2781998"/>
          </a:xfrm>
        </p:grpSpPr>
        <p:sp>
          <p:nvSpPr>
            <p:cNvPr id="19" name="AutoShape 35">
              <a:extLst>
                <a:ext uri="{FF2B5EF4-FFF2-40B4-BE49-F238E27FC236}">
                  <a16:creationId xmlns:a16="http://schemas.microsoft.com/office/drawing/2014/main" id="{F767AA6A-980C-B83B-D260-25F103867199}"/>
                </a:ext>
              </a:extLst>
            </p:cNvPr>
            <p:cNvSpPr/>
            <p:nvPr/>
          </p:nvSpPr>
          <p:spPr>
            <a:xfrm>
              <a:off x="7253776" y="2868359"/>
              <a:ext cx="396" cy="1995938"/>
            </a:xfrm>
            <a:prstGeom prst="line">
              <a:avLst/>
            </a:prstGeom>
            <a:ln w="38100" cap="flat">
              <a:solidFill>
                <a:srgbClr val="ED6958"/>
              </a:solidFill>
              <a:prstDash val="sysDot"/>
              <a:headEnd type="none" w="sm" len="sm"/>
              <a:tailEnd type="oval" w="lg" len="lg"/>
            </a:ln>
          </p:spPr>
          <p:txBody>
            <a:bodyPr/>
            <a:lstStyle/>
            <a:p>
              <a:endParaRPr lang="de-DE" sz="589" dirty="0"/>
            </a:p>
          </p:txBody>
        </p:sp>
        <p:sp>
          <p:nvSpPr>
            <p:cNvPr id="21" name="Freeform 37">
              <a:extLst>
                <a:ext uri="{FF2B5EF4-FFF2-40B4-BE49-F238E27FC236}">
                  <a16:creationId xmlns:a16="http://schemas.microsoft.com/office/drawing/2014/main" id="{A3339C5B-AA15-D670-E19D-19585233B7DC}"/>
                </a:ext>
              </a:extLst>
            </p:cNvPr>
            <p:cNvSpPr/>
            <p:nvPr/>
          </p:nvSpPr>
          <p:spPr>
            <a:xfrm>
              <a:off x="6467720" y="2082299"/>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a:solidFill>
                  <a:schemeClr val="bg1">
                    <a:lumMod val="60000"/>
                    <a:lumOff val="40000"/>
                  </a:schemeClr>
                </a:solidFill>
              </a:endParaRPr>
            </a:p>
          </p:txBody>
        </p:sp>
        <p:pic>
          <p:nvPicPr>
            <p:cNvPr id="46" name="Grafik 45" descr="Kompass mit einfarbiger Füllung">
              <a:extLst>
                <a:ext uri="{FF2B5EF4-FFF2-40B4-BE49-F238E27FC236}">
                  <a16:creationId xmlns:a16="http://schemas.microsoft.com/office/drawing/2014/main" id="{85185F86-E32D-D498-DA89-A68AE283520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39978" y="2262011"/>
              <a:ext cx="1227600" cy="1227600"/>
            </a:xfrm>
            <a:prstGeom prst="rect">
              <a:avLst/>
            </a:prstGeom>
          </p:spPr>
        </p:pic>
      </p:grpSp>
      <p:sp>
        <p:nvSpPr>
          <p:cNvPr id="47" name="Textfeld 46">
            <a:extLst>
              <a:ext uri="{FF2B5EF4-FFF2-40B4-BE49-F238E27FC236}">
                <a16:creationId xmlns:a16="http://schemas.microsoft.com/office/drawing/2014/main" id="{ACF9FBC7-0116-2BF9-81C0-ED903803CE20}"/>
              </a:ext>
            </a:extLst>
          </p:cNvPr>
          <p:cNvSpPr txBox="1"/>
          <p:nvPr/>
        </p:nvSpPr>
        <p:spPr>
          <a:xfrm>
            <a:off x="-1808728" y="7417790"/>
            <a:ext cx="6078991" cy="769441"/>
          </a:xfrm>
          <a:prstGeom prst="rect">
            <a:avLst/>
          </a:prstGeom>
          <a:noFill/>
        </p:spPr>
        <p:txBody>
          <a:bodyPr wrap="square" rtlCol="0">
            <a:spAutoFit/>
          </a:bodyPr>
          <a:lstStyle/>
          <a:p>
            <a:pPr algn="r"/>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Na, Startklar?</a:t>
            </a:r>
          </a:p>
        </p:txBody>
      </p:sp>
      <p:sp>
        <p:nvSpPr>
          <p:cNvPr id="48" name="Textfeld 47">
            <a:extLst>
              <a:ext uri="{FF2B5EF4-FFF2-40B4-BE49-F238E27FC236}">
                <a16:creationId xmlns:a16="http://schemas.microsoft.com/office/drawing/2014/main" id="{7241E780-D215-3664-7502-F99A725ACA9B}"/>
              </a:ext>
            </a:extLst>
          </p:cNvPr>
          <p:cNvSpPr txBox="1"/>
          <p:nvPr/>
        </p:nvSpPr>
        <p:spPr>
          <a:xfrm>
            <a:off x="19431871" y="4841226"/>
            <a:ext cx="7607622" cy="1446550"/>
          </a:xfrm>
          <a:prstGeom prst="rect">
            <a:avLst/>
          </a:prstGeom>
          <a:noFill/>
        </p:spPr>
        <p:txBody>
          <a:bodyPr wrap="square"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Wie funktionieren </a:t>
            </a:r>
          </a:p>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Memes?</a:t>
            </a:r>
          </a:p>
        </p:txBody>
      </p:sp>
      <p:sp>
        <p:nvSpPr>
          <p:cNvPr id="49" name="Textfeld 48">
            <a:extLst>
              <a:ext uri="{FF2B5EF4-FFF2-40B4-BE49-F238E27FC236}">
                <a16:creationId xmlns:a16="http://schemas.microsoft.com/office/drawing/2014/main" id="{BEF3D2C2-5B92-8BC0-AAE2-B001FFD45CB2}"/>
              </a:ext>
            </a:extLst>
          </p:cNvPr>
          <p:cNvSpPr txBox="1"/>
          <p:nvPr/>
        </p:nvSpPr>
        <p:spPr>
          <a:xfrm>
            <a:off x="6912140" y="7468152"/>
            <a:ext cx="4517111" cy="769441"/>
          </a:xfrm>
          <a:prstGeom prst="rect">
            <a:avLst/>
          </a:prstGeom>
          <a:noFill/>
        </p:spPr>
        <p:txBody>
          <a:bodyPr wrap="square" rtlCol="0">
            <a:spAutoFit/>
          </a:bodyPr>
          <a:lstStyle/>
          <a:p>
            <a:pPr algn="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ChatCheck</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
        <p:nvSpPr>
          <p:cNvPr id="50" name="Textfeld 49">
            <a:extLst>
              <a:ext uri="{FF2B5EF4-FFF2-40B4-BE49-F238E27FC236}">
                <a16:creationId xmlns:a16="http://schemas.microsoft.com/office/drawing/2014/main" id="{E1B59D8B-D25B-105C-78C4-F3589DFC9706}"/>
              </a:ext>
            </a:extLst>
          </p:cNvPr>
          <p:cNvSpPr txBox="1"/>
          <p:nvPr/>
        </p:nvSpPr>
        <p:spPr>
          <a:xfrm>
            <a:off x="14558389" y="3638901"/>
            <a:ext cx="8228960" cy="769441"/>
          </a:xfrm>
          <a:prstGeom prst="rect">
            <a:avLst/>
          </a:prstGeom>
          <a:noFill/>
        </p:spPr>
        <p:txBody>
          <a:bodyPr wrap="square"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Meine Rolle im Gruppenchat</a:t>
            </a:r>
            <a:endParaRPr lang="de-DE" sz="48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
        <p:nvSpPr>
          <p:cNvPr id="55" name="Textfeld 54">
            <a:extLst>
              <a:ext uri="{FF2B5EF4-FFF2-40B4-BE49-F238E27FC236}">
                <a16:creationId xmlns:a16="http://schemas.microsoft.com/office/drawing/2014/main" id="{7534CFE9-80EA-975D-1EEE-972294F5A78C}"/>
              </a:ext>
            </a:extLst>
          </p:cNvPr>
          <p:cNvSpPr txBox="1"/>
          <p:nvPr/>
        </p:nvSpPr>
        <p:spPr>
          <a:xfrm>
            <a:off x="553224" y="1798633"/>
            <a:ext cx="6358917" cy="830997"/>
          </a:xfrm>
          <a:prstGeom prst="rect">
            <a:avLst/>
          </a:prstGeom>
          <a:noFill/>
        </p:spPr>
        <p:txBody>
          <a:bodyPr wrap="square" rtlCol="0">
            <a:spAutoFit/>
          </a:bodyPr>
          <a:lstStyle/>
          <a:p>
            <a:pPr algn="r"/>
            <a:r>
              <a:rPr lang="de-DE" sz="4800" b="1" dirty="0">
                <a:solidFill>
                  <a:srgbClr val="00285A"/>
                </a:solidFill>
                <a:latin typeface="Roboto" panose="02000000000000000000" pitchFamily="2" charset="0"/>
                <a:ea typeface="Roboto" panose="02000000000000000000" pitchFamily="2" charset="0"/>
                <a:cs typeface="Roboto" panose="02000000000000000000" pitchFamily="2" charset="0"/>
              </a:rPr>
              <a:t> </a:t>
            </a:r>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SafeChat-Navi</a:t>
            </a:r>
            <a:endParaRPr lang="de-DE" sz="48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sp>
        <p:nvSpPr>
          <p:cNvPr id="56" name="Textfeld 55">
            <a:extLst>
              <a:ext uri="{FF2B5EF4-FFF2-40B4-BE49-F238E27FC236}">
                <a16:creationId xmlns:a16="http://schemas.microsoft.com/office/drawing/2014/main" id="{F615F14B-12D0-FA1B-D3F9-8F21BF67860A}"/>
              </a:ext>
            </a:extLst>
          </p:cNvPr>
          <p:cNvSpPr txBox="1"/>
          <p:nvPr/>
        </p:nvSpPr>
        <p:spPr>
          <a:xfrm>
            <a:off x="16035076" y="1444691"/>
            <a:ext cx="7172493" cy="769441"/>
          </a:xfrm>
          <a:prstGeom prst="rect">
            <a:avLst/>
          </a:prstGeom>
          <a:noFill/>
        </p:spPr>
        <p:txBody>
          <a:bodyPr wrap="square"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Abschlussreflexion</a:t>
            </a:r>
          </a:p>
        </p:txBody>
      </p:sp>
      <p:grpSp>
        <p:nvGrpSpPr>
          <p:cNvPr id="10" name="Gruppieren 9">
            <a:extLst>
              <a:ext uri="{FF2B5EF4-FFF2-40B4-BE49-F238E27FC236}">
                <a16:creationId xmlns:a16="http://schemas.microsoft.com/office/drawing/2014/main" id="{C846D038-C76C-5750-5C92-E3EB39CD7E50}"/>
              </a:ext>
            </a:extLst>
          </p:cNvPr>
          <p:cNvGrpSpPr/>
          <p:nvPr/>
        </p:nvGrpSpPr>
        <p:grpSpPr>
          <a:xfrm>
            <a:off x="11642557" y="7140710"/>
            <a:ext cx="1572116" cy="3205770"/>
            <a:chOff x="11506027" y="7344998"/>
            <a:chExt cx="1572117" cy="3205771"/>
          </a:xfrm>
        </p:grpSpPr>
        <p:sp>
          <p:nvSpPr>
            <p:cNvPr id="7" name="AutoShape 3">
              <a:extLst>
                <a:ext uri="{FF2B5EF4-FFF2-40B4-BE49-F238E27FC236}">
                  <a16:creationId xmlns:a16="http://schemas.microsoft.com/office/drawing/2014/main" id="{3BC43DCB-D693-04CA-0124-E9D4EC080BC4}"/>
                </a:ext>
              </a:extLst>
            </p:cNvPr>
            <p:cNvSpPr/>
            <p:nvPr/>
          </p:nvSpPr>
          <p:spPr>
            <a:xfrm flipH="1">
              <a:off x="12292085" y="8131057"/>
              <a:ext cx="0" cy="2419712"/>
            </a:xfrm>
            <a:prstGeom prst="line">
              <a:avLst/>
            </a:prstGeom>
            <a:ln w="38100" cap="flat">
              <a:solidFill>
                <a:srgbClr val="ED6958"/>
              </a:solidFill>
              <a:prstDash val="sysDot"/>
              <a:headEnd type="none" w="sm" len="sm"/>
              <a:tailEnd type="oval" w="lg" len="lg"/>
            </a:ln>
          </p:spPr>
          <p:txBody>
            <a:bodyPr/>
            <a:lstStyle/>
            <a:p>
              <a:endParaRPr lang="de-DE" sz="589" dirty="0"/>
            </a:p>
          </p:txBody>
        </p:sp>
        <p:sp>
          <p:nvSpPr>
            <p:cNvPr id="9" name="Freeform 5">
              <a:extLst>
                <a:ext uri="{FF2B5EF4-FFF2-40B4-BE49-F238E27FC236}">
                  <a16:creationId xmlns:a16="http://schemas.microsoft.com/office/drawing/2014/main" id="{8932B5DC-E388-CAF8-51B0-A2252520BD61}"/>
                </a:ext>
              </a:extLst>
            </p:cNvPr>
            <p:cNvSpPr/>
            <p:nvPr/>
          </p:nvSpPr>
          <p:spPr>
            <a:xfrm>
              <a:off x="11506027" y="734499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a:extLst>
                <a:ext uri="{FF2B5EF4-FFF2-40B4-BE49-F238E27FC236}">
                  <a16:creationId xmlns:a16="http://schemas.microsoft.com/office/drawing/2014/main" id="{9A3369E9-946E-CD25-6DD1-A5C2CF801E14}"/>
                </a:ext>
              </a:extLst>
            </p:cNvPr>
            <p:cNvPicPr>
              <a:picLocks noChangeAspect="1"/>
            </p:cNvPicPr>
            <p:nvPr/>
          </p:nvPicPr>
          <p:blipFill>
            <a:blip r:embed="rId8"/>
            <a:stretch>
              <a:fillRect/>
            </a:stretch>
          </p:blipFill>
          <p:spPr>
            <a:xfrm>
              <a:off x="11719333" y="7543538"/>
              <a:ext cx="1145505" cy="1145505"/>
            </a:xfrm>
            <a:prstGeom prst="rect">
              <a:avLst/>
            </a:prstGeom>
          </p:spPr>
        </p:pic>
      </p:grpSp>
    </p:spTree>
    <p:extLst>
      <p:ext uri="{BB962C8B-B14F-4D97-AF65-F5344CB8AC3E}">
        <p14:creationId xmlns:p14="http://schemas.microsoft.com/office/powerpoint/2010/main" val="2620474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5">
          <a:extLst>
            <a:ext uri="{FF2B5EF4-FFF2-40B4-BE49-F238E27FC236}">
              <a16:creationId xmlns:a16="http://schemas.microsoft.com/office/drawing/2014/main" id="{08AD1C25-7A7B-1109-4938-7E1B69801841}"/>
            </a:ext>
          </a:extLst>
        </p:cNvPr>
        <p:cNvGrpSpPr/>
        <p:nvPr/>
      </p:nvGrpSpPr>
      <p:grpSpPr>
        <a:xfrm>
          <a:off x="0" y="0"/>
          <a:ext cx="0" cy="0"/>
          <a:chOff x="0" y="0"/>
          <a:chExt cx="0" cy="0"/>
        </a:xfrm>
      </p:grpSpPr>
      <p:sp>
        <p:nvSpPr>
          <p:cNvPr id="2" name="Textplatzhalter 3">
            <a:extLst>
              <a:ext uri="{FF2B5EF4-FFF2-40B4-BE49-F238E27FC236}">
                <a16:creationId xmlns:a16="http://schemas.microsoft.com/office/drawing/2014/main" id="{97F26197-7A87-2DE0-A58B-49B41A284021}"/>
              </a:ext>
            </a:extLst>
          </p:cNvPr>
          <p:cNvSpPr txBox="1">
            <a:spLocks/>
          </p:cNvSpPr>
          <p:nvPr/>
        </p:nvSpPr>
        <p:spPr>
          <a:xfrm>
            <a:off x="2520000" y="1440001"/>
            <a:ext cx="18472043" cy="3973550"/>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Abschlussreflexion</a:t>
            </a:r>
          </a:p>
          <a:p>
            <a:pPr marL="12701">
              <a:lnSpc>
                <a:spcPct val="150000"/>
              </a:lnSpc>
            </a:pPr>
            <a:endParaRPr lang="de-DE" sz="1000" b="1" dirty="0">
              <a:solidFill>
                <a:srgbClr val="00285A"/>
              </a:solidFill>
              <a:latin typeface="Roboto" panose="02000000000000000000" pitchFamily="2" charset="0"/>
              <a:ea typeface="Roboto" panose="02000000000000000000" pitchFamily="2" charset="0"/>
            </a:endParaRPr>
          </a:p>
          <a:p>
            <a:pPr marL="584163" indent="-571466">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Was konntest du heute aus dem Modul mitnehmen?</a:t>
            </a:r>
          </a:p>
          <a:p>
            <a:pPr marL="584163" indent="-571466">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Nach dem Modul: Wie fit fühlst du dich, im Gruppenchat gegen </a:t>
            </a:r>
            <a:r>
              <a:rPr lang="de-DE" sz="2800" dirty="0" err="1">
                <a:solidFill>
                  <a:srgbClr val="00285A"/>
                </a:solidFill>
                <a:latin typeface="Roboto" panose="02000000000000000000" pitchFamily="2" charset="0"/>
                <a:ea typeface="Roboto" panose="02000000000000000000" pitchFamily="2" charset="0"/>
              </a:rPr>
              <a:t>Hate</a:t>
            </a:r>
            <a:r>
              <a:rPr lang="de-DE" sz="2800" dirty="0">
                <a:solidFill>
                  <a:srgbClr val="00285A"/>
                </a:solidFill>
                <a:latin typeface="Roboto" panose="02000000000000000000" pitchFamily="2" charset="0"/>
                <a:ea typeface="Roboto" panose="02000000000000000000" pitchFamily="2" charset="0"/>
              </a:rPr>
              <a:t> Speech und Diskriminierung vorzugehen?</a:t>
            </a:r>
          </a:p>
          <a:p>
            <a:pPr marL="584163" indent="-571466">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Was würde dir helfen, von Gelb oder Rot Richtung Grün zu kommen?</a:t>
            </a:r>
          </a:p>
        </p:txBody>
      </p:sp>
      <p:grpSp>
        <p:nvGrpSpPr>
          <p:cNvPr id="9" name="Gruppieren 8">
            <a:extLst>
              <a:ext uri="{FF2B5EF4-FFF2-40B4-BE49-F238E27FC236}">
                <a16:creationId xmlns:a16="http://schemas.microsoft.com/office/drawing/2014/main" id="{5A2D5353-7997-9A15-5DFD-BBDDAC430E64}"/>
              </a:ext>
            </a:extLst>
          </p:cNvPr>
          <p:cNvGrpSpPr/>
          <p:nvPr/>
        </p:nvGrpSpPr>
        <p:grpSpPr>
          <a:xfrm>
            <a:off x="1534579" y="6143151"/>
            <a:ext cx="7092090" cy="4212838"/>
            <a:chOff x="2654747" y="5764535"/>
            <a:chExt cx="7092090" cy="4212837"/>
          </a:xfrm>
        </p:grpSpPr>
        <p:sp>
          <p:nvSpPr>
            <p:cNvPr id="6" name="TextBox 29">
              <a:extLst>
                <a:ext uri="{FF2B5EF4-FFF2-40B4-BE49-F238E27FC236}">
                  <a16:creationId xmlns:a16="http://schemas.microsoft.com/office/drawing/2014/main" id="{0A9AC761-62AA-115C-576C-34D4DAABCA6F}"/>
                </a:ext>
              </a:extLst>
            </p:cNvPr>
            <p:cNvSpPr txBox="1"/>
            <p:nvPr/>
          </p:nvSpPr>
          <p:spPr>
            <a:xfrm>
              <a:off x="5526013" y="7067858"/>
              <a:ext cx="4220824" cy="2909514"/>
            </a:xfrm>
            <a:prstGeom prst="rect">
              <a:avLst/>
            </a:prstGeom>
          </p:spPr>
          <p:txBody>
            <a:bodyPr wrap="square" lIns="0" tIns="0" rIns="0" bIns="0" rtlCol="0" anchor="t">
              <a:spAutoFit/>
            </a:bodyPr>
            <a:lstStyle/>
            <a:p>
              <a:pPr>
                <a:lnSpc>
                  <a:spcPct val="120000"/>
                </a:lnSpc>
              </a:pP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Ich weiß, wie ich im Gruppenchat gegen </a:t>
              </a:r>
              <a:r>
                <a:rPr lang="de-DE" sz="3200" i="1" dirty="0" err="1">
                  <a:solidFill>
                    <a:srgbClr val="00285A"/>
                  </a:solidFill>
                  <a:latin typeface="Roboto" panose="02000000000000000000" pitchFamily="2" charset="0"/>
                  <a:ea typeface="Roboto" panose="02000000000000000000" pitchFamily="2" charset="0"/>
                  <a:cs typeface="Roboto" panose="02000000000000000000" pitchFamily="2" charset="0"/>
                </a:rPr>
                <a:t>Hate</a:t>
              </a: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 Speech und Diskriminierung handeln kann.</a:t>
              </a:r>
              <a:endParaRPr lang="en-US" sz="3200" b="1" i="1" dirty="0">
                <a:solidFill>
                  <a:srgbClr val="00285A"/>
                </a:solidFill>
                <a:latin typeface="Roboto" panose="02000000000000000000" pitchFamily="2" charset="0"/>
                <a:ea typeface="Roboto" panose="02000000000000000000" pitchFamily="2" charset="0"/>
                <a:cs typeface="Roboto" panose="02000000000000000000" pitchFamily="2" charset="0"/>
                <a:sym typeface="Now Medium"/>
              </a:endParaRPr>
            </a:p>
          </p:txBody>
        </p:sp>
        <p:sp>
          <p:nvSpPr>
            <p:cNvPr id="7" name="TextBox 30">
              <a:extLst>
                <a:ext uri="{FF2B5EF4-FFF2-40B4-BE49-F238E27FC236}">
                  <a16:creationId xmlns:a16="http://schemas.microsoft.com/office/drawing/2014/main" id="{6FCC73F0-D1C9-9F1F-663E-BFD49A383EE2}"/>
                </a:ext>
              </a:extLst>
            </p:cNvPr>
            <p:cNvSpPr txBox="1"/>
            <p:nvPr/>
          </p:nvSpPr>
          <p:spPr>
            <a:xfrm>
              <a:off x="5526013" y="5764535"/>
              <a:ext cx="3320770" cy="1144544"/>
            </a:xfrm>
            <a:prstGeom prst="rect">
              <a:avLst/>
            </a:prstGeom>
          </p:spPr>
          <p:txBody>
            <a:bodyPr wrap="square" lIns="0" tIns="0" rIns="0" bIns="0" rtlCol="0" anchor="t">
              <a:spAutoFit/>
            </a:bodyPr>
            <a:lstStyle/>
            <a:p>
              <a:pPr>
                <a:lnSpc>
                  <a:spcPts val="9375"/>
                </a:lnSpc>
                <a:spcBef>
                  <a:spcPct val="0"/>
                </a:spcBef>
              </a:pPr>
              <a:r>
                <a:rPr lang="en-US" sz="7501" b="1" dirty="0">
                  <a:solidFill>
                    <a:srgbClr val="00B050"/>
                  </a:solidFill>
                  <a:latin typeface="Roboto" panose="02000000000000000000" pitchFamily="2" charset="0"/>
                  <a:ea typeface="Roboto" panose="02000000000000000000" pitchFamily="2" charset="0"/>
                  <a:cs typeface="Roboto" panose="02000000000000000000" pitchFamily="2" charset="0"/>
                  <a:sym typeface="Londrina Solid"/>
                </a:rPr>
                <a:t>Grün</a:t>
              </a:r>
            </a:p>
          </p:txBody>
        </p:sp>
        <p:sp>
          <p:nvSpPr>
            <p:cNvPr id="13" name="Freeform 35">
              <a:extLst>
                <a:ext uri="{FF2B5EF4-FFF2-40B4-BE49-F238E27FC236}">
                  <a16:creationId xmlns:a16="http://schemas.microsoft.com/office/drawing/2014/main" id="{68027C2A-89EB-7EFC-549F-F80B55DC025E}"/>
                </a:ext>
              </a:extLst>
            </p:cNvPr>
            <p:cNvSpPr/>
            <p:nvPr/>
          </p:nvSpPr>
          <p:spPr>
            <a:xfrm>
              <a:off x="2654747" y="5791450"/>
              <a:ext cx="2421764" cy="3973550"/>
            </a:xfrm>
            <a:custGeom>
              <a:avLst/>
              <a:gdLst/>
              <a:ahLst/>
              <a:cxnLst/>
              <a:rect l="l" t="t" r="r" b="b"/>
              <a:pathLst>
                <a:path w="2095429" h="3386735">
                  <a:moveTo>
                    <a:pt x="0" y="0"/>
                  </a:moveTo>
                  <a:lnTo>
                    <a:pt x="2095429" y="0"/>
                  </a:lnTo>
                  <a:lnTo>
                    <a:pt x="2095429" y="3386735"/>
                  </a:lnTo>
                  <a:lnTo>
                    <a:pt x="0" y="3386735"/>
                  </a:lnTo>
                  <a:lnTo>
                    <a:pt x="0" y="0"/>
                  </a:lnTo>
                  <a:close/>
                </a:path>
              </a:pathLst>
            </a:custGeom>
            <a:blipFill>
              <a:blip>
                <a:extLst>
                  <a:ext uri="{96DAC541-7B7A-43D3-8B79-37D633B846F1}">
                    <asvg:svgBlip xmlns:asvg="http://schemas.microsoft.com/office/drawing/2016/SVG/main" r:embed="rId3"/>
                  </a:ext>
                </a:extLst>
              </a:blip>
              <a:stretch>
                <a:fillRect b="-120970"/>
              </a:stretch>
            </a:blipFill>
          </p:spPr>
          <p:txBody>
            <a:bodyPr/>
            <a:lstStyle/>
            <a:p>
              <a:endParaRPr lang="de-DE" sz="589"/>
            </a:p>
          </p:txBody>
        </p:sp>
      </p:grpSp>
      <p:grpSp>
        <p:nvGrpSpPr>
          <p:cNvPr id="11" name="Gruppieren 10">
            <a:extLst>
              <a:ext uri="{FF2B5EF4-FFF2-40B4-BE49-F238E27FC236}">
                <a16:creationId xmlns:a16="http://schemas.microsoft.com/office/drawing/2014/main" id="{D7CDC5C1-3362-BD98-1219-21213F843725}"/>
              </a:ext>
            </a:extLst>
          </p:cNvPr>
          <p:cNvGrpSpPr/>
          <p:nvPr/>
        </p:nvGrpSpPr>
        <p:grpSpPr>
          <a:xfrm>
            <a:off x="9278600" y="6116236"/>
            <a:ext cx="6968402" cy="4212837"/>
            <a:chOff x="9704246" y="5764535"/>
            <a:chExt cx="6968402" cy="4212836"/>
          </a:xfrm>
        </p:grpSpPr>
        <p:sp>
          <p:nvSpPr>
            <p:cNvPr id="10" name="TextBox 32">
              <a:extLst>
                <a:ext uri="{FF2B5EF4-FFF2-40B4-BE49-F238E27FC236}">
                  <a16:creationId xmlns:a16="http://schemas.microsoft.com/office/drawing/2014/main" id="{E1237342-5CAB-6B49-352D-2BC3B6ED4B01}"/>
                </a:ext>
              </a:extLst>
            </p:cNvPr>
            <p:cNvSpPr txBox="1"/>
            <p:nvPr/>
          </p:nvSpPr>
          <p:spPr>
            <a:xfrm>
              <a:off x="12723132" y="5764535"/>
              <a:ext cx="3320770" cy="1144544"/>
            </a:xfrm>
            <a:prstGeom prst="rect">
              <a:avLst/>
            </a:prstGeom>
          </p:spPr>
          <p:txBody>
            <a:bodyPr wrap="square" lIns="0" tIns="0" rIns="0" bIns="0" rtlCol="0" anchor="t">
              <a:spAutoFit/>
            </a:bodyPr>
            <a:lstStyle/>
            <a:p>
              <a:pPr>
                <a:lnSpc>
                  <a:spcPts val="9375"/>
                </a:lnSpc>
                <a:spcBef>
                  <a:spcPct val="0"/>
                </a:spcBef>
              </a:pPr>
              <a:r>
                <a:rPr lang="en-US" sz="7501" b="1" dirty="0">
                  <a:solidFill>
                    <a:srgbClr val="F5A700"/>
                  </a:solidFill>
                  <a:latin typeface="Roboto" panose="02000000000000000000" pitchFamily="2" charset="0"/>
                  <a:ea typeface="Roboto" panose="02000000000000000000" pitchFamily="2" charset="0"/>
                  <a:cs typeface="Roboto" panose="02000000000000000000" pitchFamily="2" charset="0"/>
                  <a:sym typeface="Londrina Solid"/>
                </a:rPr>
                <a:t>Gelb</a:t>
              </a:r>
            </a:p>
          </p:txBody>
        </p:sp>
        <p:sp>
          <p:nvSpPr>
            <p:cNvPr id="14" name="Freeform 36">
              <a:extLst>
                <a:ext uri="{FF2B5EF4-FFF2-40B4-BE49-F238E27FC236}">
                  <a16:creationId xmlns:a16="http://schemas.microsoft.com/office/drawing/2014/main" id="{A86DE5C9-3F02-3AD4-9AE7-EF6FBBE912C9}"/>
                </a:ext>
              </a:extLst>
            </p:cNvPr>
            <p:cNvSpPr/>
            <p:nvPr/>
          </p:nvSpPr>
          <p:spPr>
            <a:xfrm>
              <a:off x="9704246" y="5791450"/>
              <a:ext cx="2421764" cy="3973550"/>
            </a:xfrm>
            <a:custGeom>
              <a:avLst/>
              <a:gdLst/>
              <a:ahLst/>
              <a:cxnLst/>
              <a:rect l="l" t="t" r="r" b="b"/>
              <a:pathLst>
                <a:path w="2095429" h="3386735">
                  <a:moveTo>
                    <a:pt x="0" y="0"/>
                  </a:moveTo>
                  <a:lnTo>
                    <a:pt x="2095430" y="0"/>
                  </a:lnTo>
                  <a:lnTo>
                    <a:pt x="2095430" y="3386735"/>
                  </a:lnTo>
                  <a:lnTo>
                    <a:pt x="0" y="3386735"/>
                  </a:lnTo>
                  <a:lnTo>
                    <a:pt x="0" y="0"/>
                  </a:lnTo>
                  <a:close/>
                </a:path>
              </a:pathLst>
            </a:custGeom>
            <a:blipFill>
              <a:blip>
                <a:extLst>
                  <a:ext uri="{96DAC541-7B7A-43D3-8B79-37D633B846F1}">
                    <asvg:svgBlip xmlns:asvg="http://schemas.microsoft.com/office/drawing/2016/SVG/main" r:embed="rId4"/>
                  </a:ext>
                </a:extLst>
              </a:blip>
              <a:stretch>
                <a:fillRect b="-120970"/>
              </a:stretch>
            </a:blipFill>
          </p:spPr>
          <p:txBody>
            <a:bodyPr/>
            <a:lstStyle/>
            <a:p>
              <a:endParaRPr lang="de-DE" sz="589"/>
            </a:p>
          </p:txBody>
        </p:sp>
        <p:sp>
          <p:nvSpPr>
            <p:cNvPr id="16" name="TextBox 29">
              <a:extLst>
                <a:ext uri="{FF2B5EF4-FFF2-40B4-BE49-F238E27FC236}">
                  <a16:creationId xmlns:a16="http://schemas.microsoft.com/office/drawing/2014/main" id="{8B6D2033-34DB-2E67-728F-296B3E1E8AA7}"/>
                </a:ext>
              </a:extLst>
            </p:cNvPr>
            <p:cNvSpPr txBox="1"/>
            <p:nvPr/>
          </p:nvSpPr>
          <p:spPr>
            <a:xfrm>
              <a:off x="12723132" y="7067858"/>
              <a:ext cx="3949516" cy="2909513"/>
            </a:xfrm>
            <a:prstGeom prst="rect">
              <a:avLst/>
            </a:prstGeom>
          </p:spPr>
          <p:txBody>
            <a:bodyPr wrap="square" lIns="0" tIns="0" rIns="0" bIns="0" rtlCol="0" anchor="t">
              <a:spAutoFit/>
            </a:bodyPr>
            <a:lstStyle/>
            <a:p>
              <a:pPr>
                <a:lnSpc>
                  <a:spcPct val="120000"/>
                </a:lnSpc>
              </a:pP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Ich bin mir noch </a:t>
              </a:r>
              <a:b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b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nicht ganz sicher, </a:t>
              </a:r>
              <a:b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b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wie ich in bestimmten Situationen reagieren soll.</a:t>
              </a:r>
              <a:endParaRPr lang="en-US" sz="3200" b="1" i="1" dirty="0">
                <a:solidFill>
                  <a:srgbClr val="00285A"/>
                </a:solidFill>
                <a:latin typeface="Roboto" panose="02000000000000000000" pitchFamily="2" charset="0"/>
                <a:ea typeface="Roboto" panose="02000000000000000000" pitchFamily="2" charset="0"/>
                <a:cs typeface="Roboto" panose="02000000000000000000" pitchFamily="2" charset="0"/>
                <a:sym typeface="Now Medium"/>
              </a:endParaRPr>
            </a:p>
          </p:txBody>
        </p:sp>
      </p:grpSp>
      <p:sp>
        <p:nvSpPr>
          <p:cNvPr id="12" name="TextBox 34">
            <a:extLst>
              <a:ext uri="{FF2B5EF4-FFF2-40B4-BE49-F238E27FC236}">
                <a16:creationId xmlns:a16="http://schemas.microsoft.com/office/drawing/2014/main" id="{435C5638-7D43-FFF9-2BA2-9E7AC18AEAE0}"/>
              </a:ext>
            </a:extLst>
          </p:cNvPr>
          <p:cNvSpPr txBox="1"/>
          <p:nvPr/>
        </p:nvSpPr>
        <p:spPr>
          <a:xfrm>
            <a:off x="19964519" y="6116235"/>
            <a:ext cx="3320770" cy="1144544"/>
          </a:xfrm>
          <a:prstGeom prst="rect">
            <a:avLst/>
          </a:prstGeom>
        </p:spPr>
        <p:txBody>
          <a:bodyPr wrap="square" lIns="0" tIns="0" rIns="0" bIns="0" rtlCol="0" anchor="t">
            <a:spAutoFit/>
          </a:bodyPr>
          <a:lstStyle/>
          <a:p>
            <a:pPr>
              <a:lnSpc>
                <a:spcPts val="9375"/>
              </a:lnSpc>
              <a:spcBef>
                <a:spcPct val="0"/>
              </a:spcBef>
            </a:pPr>
            <a:r>
              <a:rPr lang="en-US" sz="7501" b="1" dirty="0">
                <a:solidFill>
                  <a:srgbClr val="ED1C24"/>
                </a:solidFill>
                <a:latin typeface="Roboto" panose="02000000000000000000" pitchFamily="2" charset="0"/>
                <a:ea typeface="Roboto" panose="02000000000000000000" pitchFamily="2" charset="0"/>
                <a:cs typeface="Roboto" panose="02000000000000000000" pitchFamily="2" charset="0"/>
                <a:sym typeface="Londrina Solid"/>
              </a:rPr>
              <a:t>Rot</a:t>
            </a:r>
          </a:p>
        </p:txBody>
      </p:sp>
      <p:sp>
        <p:nvSpPr>
          <p:cNvPr id="15" name="Freeform 37">
            <a:extLst>
              <a:ext uri="{FF2B5EF4-FFF2-40B4-BE49-F238E27FC236}">
                <a16:creationId xmlns:a16="http://schemas.microsoft.com/office/drawing/2014/main" id="{98163420-E176-116E-64E4-78711555698E}"/>
              </a:ext>
            </a:extLst>
          </p:cNvPr>
          <p:cNvSpPr/>
          <p:nvPr/>
        </p:nvSpPr>
        <p:spPr>
          <a:xfrm>
            <a:off x="17104533" y="6143151"/>
            <a:ext cx="2421765" cy="3973549"/>
          </a:xfrm>
          <a:custGeom>
            <a:avLst/>
            <a:gdLst/>
            <a:ahLst/>
            <a:cxnLst/>
            <a:rect l="l" t="t" r="r" b="b"/>
            <a:pathLst>
              <a:path w="2095429" h="3386735">
                <a:moveTo>
                  <a:pt x="0" y="0"/>
                </a:moveTo>
                <a:lnTo>
                  <a:pt x="2095429" y="0"/>
                </a:lnTo>
                <a:lnTo>
                  <a:pt x="2095429" y="3386735"/>
                </a:lnTo>
                <a:lnTo>
                  <a:pt x="0" y="3386735"/>
                </a:lnTo>
                <a:lnTo>
                  <a:pt x="0" y="0"/>
                </a:lnTo>
                <a:close/>
              </a:path>
            </a:pathLst>
          </a:custGeom>
          <a:blipFill>
            <a:blip>
              <a:extLst>
                <a:ext uri="{96DAC541-7B7A-43D3-8B79-37D633B846F1}">
                  <asvg:svgBlip xmlns:asvg="http://schemas.microsoft.com/office/drawing/2016/SVG/main" r:embed="rId5"/>
                </a:ext>
              </a:extLst>
            </a:blip>
            <a:stretch>
              <a:fillRect b="-120970"/>
            </a:stretch>
          </a:blipFill>
        </p:spPr>
        <p:txBody>
          <a:bodyPr/>
          <a:lstStyle/>
          <a:p>
            <a:endParaRPr lang="de-DE" sz="589" dirty="0"/>
          </a:p>
        </p:txBody>
      </p:sp>
      <p:sp>
        <p:nvSpPr>
          <p:cNvPr id="17" name="TextBox 29">
            <a:extLst>
              <a:ext uri="{FF2B5EF4-FFF2-40B4-BE49-F238E27FC236}">
                <a16:creationId xmlns:a16="http://schemas.microsoft.com/office/drawing/2014/main" id="{AE06B134-4B41-FBB0-2CDF-569CD2AF358C}"/>
              </a:ext>
            </a:extLst>
          </p:cNvPr>
          <p:cNvSpPr txBox="1"/>
          <p:nvPr/>
        </p:nvSpPr>
        <p:spPr>
          <a:xfrm>
            <a:off x="19964519" y="7419559"/>
            <a:ext cx="3664716" cy="2318583"/>
          </a:xfrm>
          <a:prstGeom prst="rect">
            <a:avLst/>
          </a:prstGeom>
        </p:spPr>
        <p:txBody>
          <a:bodyPr wrap="square" lIns="0" tIns="0" rIns="0" bIns="0" rtlCol="0" anchor="t">
            <a:spAutoFit/>
          </a:bodyPr>
          <a:lstStyle/>
          <a:p>
            <a:pPr>
              <a:lnSpc>
                <a:spcPct val="120000"/>
              </a:lnSpc>
            </a:pPr>
            <a:r>
              <a:rPr lang="de-DE" sz="3200" i="1" dirty="0">
                <a:solidFill>
                  <a:srgbClr val="00285A"/>
                </a:solidFill>
                <a:latin typeface="Roboto" panose="02000000000000000000" pitchFamily="2" charset="0"/>
                <a:ea typeface="Roboto" panose="02000000000000000000" pitchFamily="2" charset="0"/>
                <a:cs typeface="Roboto" panose="02000000000000000000" pitchFamily="2" charset="0"/>
              </a:rPr>
              <a:t>Ich fühle mich unsicher und weiß nicht, was ich tun kann.</a:t>
            </a:r>
            <a:endParaRPr lang="en-US" sz="3200" b="1" i="1" dirty="0">
              <a:solidFill>
                <a:srgbClr val="00285A"/>
              </a:solidFill>
              <a:latin typeface="Roboto" panose="02000000000000000000" pitchFamily="2" charset="0"/>
              <a:ea typeface="Roboto" panose="02000000000000000000" pitchFamily="2" charset="0"/>
              <a:cs typeface="Roboto" panose="02000000000000000000" pitchFamily="2" charset="0"/>
              <a:sym typeface="Now Medium"/>
            </a:endParaRPr>
          </a:p>
        </p:txBody>
      </p:sp>
      <p:sp>
        <p:nvSpPr>
          <p:cNvPr id="3" name="Textfeld 2">
            <a:extLst>
              <a:ext uri="{FF2B5EF4-FFF2-40B4-BE49-F238E27FC236}">
                <a16:creationId xmlns:a16="http://schemas.microsoft.com/office/drawing/2014/main" id="{FB744A26-1022-7575-BE10-A1B40BA909B7}"/>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Abschluss</a:t>
            </a:r>
          </a:p>
        </p:txBody>
      </p:sp>
      <p:pic>
        <p:nvPicPr>
          <p:cNvPr id="4" name="Grafik 3" descr="Lesezeichen mit einfarbiger Füllung">
            <a:extLst>
              <a:ext uri="{FF2B5EF4-FFF2-40B4-BE49-F238E27FC236}">
                <a16:creationId xmlns:a16="http://schemas.microsoft.com/office/drawing/2014/main" id="{FBE529A5-D2AC-1FD4-C6C3-6A1ED4609D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9690848" y="-606594"/>
            <a:ext cx="5238555" cy="5238555"/>
          </a:xfrm>
          <a:prstGeom prst="rect">
            <a:avLst/>
          </a:prstGeom>
        </p:spPr>
      </p:pic>
      <p:sp>
        <p:nvSpPr>
          <p:cNvPr id="5" name="Freeform 29">
            <a:extLst>
              <a:ext uri="{FF2B5EF4-FFF2-40B4-BE49-F238E27FC236}">
                <a16:creationId xmlns:a16="http://schemas.microsoft.com/office/drawing/2014/main" id="{AD7EDD49-2B97-7728-0FA5-B60761217F4B}"/>
              </a:ext>
            </a:extLst>
          </p:cNvPr>
          <p:cNvSpPr/>
          <p:nvPr/>
        </p:nvSpPr>
        <p:spPr>
          <a:xfrm>
            <a:off x="21561145" y="1226628"/>
            <a:ext cx="1572116" cy="157211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Ampel mit einfarbiger Füllung">
            <a:extLst>
              <a:ext uri="{FF2B5EF4-FFF2-40B4-BE49-F238E27FC236}">
                <a16:creationId xmlns:a16="http://schemas.microsoft.com/office/drawing/2014/main" id="{A68469C5-F8A5-D4FB-95D8-91DD9B6D0AFE}"/>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21733401" y="1398883"/>
            <a:ext cx="1227600" cy="1227600"/>
          </a:xfrm>
          <a:prstGeom prst="rect">
            <a:avLst/>
          </a:prstGeom>
        </p:spPr>
      </p:pic>
      <p:sp>
        <p:nvSpPr>
          <p:cNvPr id="20" name="Oval 19">
            <a:extLst>
              <a:ext uri="{FF2B5EF4-FFF2-40B4-BE49-F238E27FC236}">
                <a16:creationId xmlns:a16="http://schemas.microsoft.com/office/drawing/2014/main" id="{18381670-F217-9DF7-5F96-9025D9F3C091}"/>
              </a:ext>
            </a:extLst>
          </p:cNvPr>
          <p:cNvSpPr/>
          <p:nvPr/>
        </p:nvSpPr>
        <p:spPr>
          <a:xfrm>
            <a:off x="17775413" y="6282581"/>
            <a:ext cx="1079999" cy="1079999"/>
          </a:xfrm>
          <a:prstGeom prst="ellipse">
            <a:avLst/>
          </a:prstGeom>
          <a:solidFill>
            <a:srgbClr val="ED1C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89"/>
          </a:p>
        </p:txBody>
      </p:sp>
    </p:spTree>
    <p:extLst>
      <p:ext uri="{BB962C8B-B14F-4D97-AF65-F5344CB8AC3E}">
        <p14:creationId xmlns:p14="http://schemas.microsoft.com/office/powerpoint/2010/main" val="4103980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4FF232A9-D9D2-4ABD-BD3F-7BB2E0A4FD24}"/>
              </a:ext>
            </a:extLst>
          </p:cNvPr>
          <p:cNvSpPr>
            <a:spLocks noChangeAspect="1"/>
          </p:cNvSpPr>
          <p:nvPr/>
        </p:nvSpPr>
        <p:spPr>
          <a:xfrm>
            <a:off x="7761784" y="3886200"/>
            <a:ext cx="8290270" cy="7267815"/>
          </a:xfrm>
          <a:custGeom>
            <a:avLst/>
            <a:gdLst/>
            <a:ahLst/>
            <a:cxnLst/>
            <a:rect l="l" t="t" r="r" b="b"/>
            <a:pathLst>
              <a:path w="10282570" h="10095614">
                <a:moveTo>
                  <a:pt x="0" y="0"/>
                </a:moveTo>
                <a:lnTo>
                  <a:pt x="10282570" y="0"/>
                </a:lnTo>
                <a:lnTo>
                  <a:pt x="10282570" y="10095614"/>
                </a:lnTo>
                <a:lnTo>
                  <a:pt x="0" y="10095614"/>
                </a:lnTo>
                <a:lnTo>
                  <a:pt x="0" y="0"/>
                </a:lnTo>
                <a:close/>
              </a:path>
            </a:pathLst>
          </a:custGeom>
          <a:blipFill>
            <a:blip>
              <a:extLst>
                <a:ext uri="{96DAC541-7B7A-43D3-8B79-37D633B846F1}">
                  <asvg:svgBlip xmlns:asvg="http://schemas.microsoft.com/office/drawing/2016/SVG/main" r:embed="rId2"/>
                </a:ext>
              </a:extLst>
            </a:blip>
            <a:stretch>
              <a:fillRect t="-6" b="-6"/>
            </a:stretch>
          </a:blipFill>
        </p:spPr>
        <p:txBody>
          <a:bodyPr/>
          <a:lstStyle/>
          <a:p>
            <a:endParaRPr lang="de-DE" sz="589"/>
          </a:p>
        </p:txBody>
      </p:sp>
      <p:sp>
        <p:nvSpPr>
          <p:cNvPr id="7" name="Textplatzhalter 3">
            <a:extLst>
              <a:ext uri="{FF2B5EF4-FFF2-40B4-BE49-F238E27FC236}">
                <a16:creationId xmlns:a16="http://schemas.microsoft.com/office/drawing/2014/main" id="{39DD9374-1D26-7E78-3137-CF8F7E028B23}"/>
              </a:ext>
            </a:extLst>
          </p:cNvPr>
          <p:cNvSpPr txBox="1">
            <a:spLocks/>
          </p:cNvSpPr>
          <p:nvPr/>
        </p:nvSpPr>
        <p:spPr>
          <a:xfrm>
            <a:off x="2519999" y="1440001"/>
            <a:ext cx="20551015" cy="5136646"/>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Stell dir vor, niemand widerspricht, wenn im Klassenchat diskriminierende Inhalte, also </a:t>
            </a:r>
            <a:r>
              <a:rPr lang="de-DE" sz="4400" b="1" dirty="0" err="1">
                <a:solidFill>
                  <a:srgbClr val="00285A"/>
                </a:solidFill>
                <a:latin typeface="Roboto" panose="02000000000000000000" pitchFamily="2" charset="0"/>
                <a:ea typeface="Roboto" panose="02000000000000000000" pitchFamily="2" charset="0"/>
              </a:rPr>
              <a:t>Hate</a:t>
            </a:r>
            <a:r>
              <a:rPr lang="de-DE" sz="4400" b="1" dirty="0">
                <a:solidFill>
                  <a:srgbClr val="00285A"/>
                </a:solidFill>
                <a:latin typeface="Roboto" panose="02000000000000000000" pitchFamily="2" charset="0"/>
                <a:ea typeface="Roboto" panose="02000000000000000000" pitchFamily="2" charset="0"/>
              </a:rPr>
              <a:t> Speech, geteilt werden – was wären die Folgen?</a:t>
            </a:r>
          </a:p>
          <a:p>
            <a:pPr marL="12701">
              <a:lnSpc>
                <a:spcPct val="150000"/>
              </a:lnSpc>
            </a:pPr>
            <a:endParaRPr lang="de-DE" sz="4400" dirty="0">
              <a:solidFill>
                <a:srgbClr val="00285A"/>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909532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A339A413-E244-0B23-79EE-2D386038C645}"/>
              </a:ext>
            </a:extLst>
          </p:cNvPr>
          <p:cNvPicPr>
            <a:picLocks noChangeAspect="1"/>
          </p:cNvPicPr>
          <p:nvPr/>
        </p:nvPicPr>
        <p:blipFill>
          <a:blip r:embed="rId2"/>
          <a:stretch>
            <a:fillRect/>
          </a:stretch>
        </p:blipFill>
        <p:spPr>
          <a:xfrm>
            <a:off x="10383409" y="4232518"/>
            <a:ext cx="13373405" cy="3152007"/>
          </a:xfrm>
          <a:prstGeom prst="rect">
            <a:avLst/>
          </a:prstGeom>
        </p:spPr>
      </p:pic>
    </p:spTree>
    <p:extLst>
      <p:ext uri="{BB962C8B-B14F-4D97-AF65-F5344CB8AC3E}">
        <p14:creationId xmlns:p14="http://schemas.microsoft.com/office/powerpoint/2010/main" val="339338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3">
            <a:extLst>
              <a:ext uri="{FF2B5EF4-FFF2-40B4-BE49-F238E27FC236}">
                <a16:creationId xmlns:a16="http://schemas.microsoft.com/office/drawing/2014/main" id="{28172FE4-F75C-59D7-F3F9-23F49C26A393}"/>
              </a:ext>
            </a:extLst>
          </p:cNvPr>
          <p:cNvSpPr txBox="1">
            <a:spLocks/>
          </p:cNvSpPr>
          <p:nvPr/>
        </p:nvSpPr>
        <p:spPr>
          <a:xfrm>
            <a:off x="2520000" y="1440000"/>
            <a:ext cx="17966077" cy="11559653"/>
          </a:xfrm>
          <a:prstGeom prst="rect">
            <a:avLst/>
          </a:prstGeom>
        </p:spPr>
        <p:txBody>
          <a:bodyPr lIns="0" tIns="0" rIns="0" b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2701">
              <a:lnSpc>
                <a:spcPct val="150000"/>
              </a:lnSpc>
            </a:pPr>
            <a:r>
              <a:rPr lang="de-DE" sz="4400" b="1" dirty="0">
                <a:solidFill>
                  <a:srgbClr val="00285A"/>
                </a:solidFill>
                <a:latin typeface="Roboto" panose="02000000000000000000" pitchFamily="2" charset="0"/>
                <a:ea typeface="Roboto" panose="02000000000000000000" pitchFamily="2" charset="0"/>
              </a:rPr>
              <a:t>Was ist uns für die Zusammenarbeit wichtig? </a:t>
            </a:r>
          </a:p>
          <a:p>
            <a:pPr marL="12701">
              <a:lnSpc>
                <a:spcPct val="150000"/>
              </a:lnSpc>
            </a:pPr>
            <a:endParaRPr lang="de-DE" sz="501" b="1" dirty="0">
              <a:solidFill>
                <a:srgbClr val="00285A"/>
              </a:solidFill>
              <a:latin typeface="Roboto" panose="02000000000000000000" pitchFamily="2" charset="0"/>
              <a:ea typeface="Roboto" panose="02000000000000000000" pitchFamily="2" charset="0"/>
            </a:endParaRP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Wertschätzender Umgang miteinander: achtsame, nicht diskriminierende Sprache </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Ich-Botschaften: für sich sprechen, wir reden miteinander, nicht übereinander</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Zuhören, ausreden lassen, auf Augenhöhe</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Aktive Teilnahme</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positive Fehlerkultur: das hier ist ein Lernraum, Offenheit für Neues zulassen</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Vertraulichkeit: in diesem Raum werden wir über Diskriminierungserfahrungen sprechen, daher bitten wir euch, nicht mit Menschen außerhalb des Raums über das Geteilte zu sprechen</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Pünktlichkeit </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Augenhöhe: schwere Begriffe müssen erklärt werden</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Wortmeldungen</a:t>
            </a:r>
          </a:p>
          <a:p>
            <a:pPr marL="469872" indent="-457171">
              <a:lnSpc>
                <a:spcPct val="150000"/>
              </a:lnSpc>
              <a:buFont typeface="Arial" panose="020B0604020202020204" pitchFamily="34" charset="0"/>
              <a:buChar char="•"/>
            </a:pPr>
            <a:r>
              <a:rPr lang="de-DE" sz="2800" dirty="0">
                <a:solidFill>
                  <a:srgbClr val="00285A"/>
                </a:solidFill>
                <a:latin typeface="Roboto" panose="02000000000000000000" pitchFamily="2" charset="0"/>
                <a:ea typeface="Roboto" panose="02000000000000000000" pitchFamily="2" charset="0"/>
              </a:rPr>
              <a:t>Moderation: wir greifen ein bei Diskriminierung </a:t>
            </a:r>
            <a:br>
              <a:rPr lang="de-DE" sz="2800" dirty="0">
                <a:solidFill>
                  <a:srgbClr val="00285A"/>
                </a:solidFill>
                <a:latin typeface="Roboto" panose="02000000000000000000" pitchFamily="2" charset="0"/>
                <a:ea typeface="Roboto" panose="02000000000000000000" pitchFamily="2" charset="0"/>
              </a:rPr>
            </a:br>
            <a:endParaRPr lang="de-DE" sz="1000" b="1" dirty="0">
              <a:solidFill>
                <a:srgbClr val="ED1C24"/>
              </a:solidFill>
              <a:latin typeface="Roboto" panose="02000000000000000000" pitchFamily="2" charset="0"/>
              <a:ea typeface="Roboto" panose="02000000000000000000" pitchFamily="2" charset="0"/>
            </a:endParaRPr>
          </a:p>
          <a:p>
            <a:pPr marL="12701">
              <a:lnSpc>
                <a:spcPct val="150000"/>
              </a:lnSpc>
            </a:pPr>
            <a:r>
              <a:rPr lang="de-DE" sz="3400" b="1" dirty="0">
                <a:solidFill>
                  <a:srgbClr val="ED1C24"/>
                </a:solidFill>
                <a:latin typeface="Roboto" panose="02000000000000000000" pitchFamily="2" charset="0"/>
                <a:ea typeface="Roboto" panose="02000000000000000000" pitchFamily="2" charset="0"/>
              </a:rPr>
              <a:t>Alle tragen Verantwortung für einen unseren gemeinsamen Lern-Raum!</a:t>
            </a:r>
            <a:br>
              <a:rPr lang="de-DE" sz="3600" i="1" dirty="0">
                <a:latin typeface="Roboto" panose="02000000000000000000" pitchFamily="2" charset="0"/>
                <a:ea typeface="Roboto" panose="02000000000000000000" pitchFamily="2" charset="0"/>
              </a:rPr>
            </a:br>
            <a:endParaRPr lang="de-DE" sz="3600" i="1" dirty="0">
              <a:latin typeface="Roboto" panose="02000000000000000000" pitchFamily="2" charset="0"/>
              <a:ea typeface="Roboto" panose="02000000000000000000" pitchFamily="2" charset="0"/>
            </a:endParaRPr>
          </a:p>
          <a:p>
            <a:pPr marL="12701">
              <a:lnSpc>
                <a:spcPct val="150000"/>
              </a:lnSpc>
            </a:pPr>
            <a:endParaRPr lang="de-DE" sz="3600" b="1" dirty="0">
              <a:latin typeface="Roboto" panose="02000000000000000000" pitchFamily="2" charset="0"/>
              <a:ea typeface="Roboto" panose="02000000000000000000" pitchFamily="2" charset="0"/>
            </a:endParaRPr>
          </a:p>
          <a:p>
            <a:pPr marL="12701">
              <a:lnSpc>
                <a:spcPct val="150000"/>
              </a:lnSpc>
            </a:pPr>
            <a:endParaRPr lang="de-DE" sz="3600" b="1" dirty="0">
              <a:latin typeface="Roboto" panose="02000000000000000000" pitchFamily="2" charset="0"/>
              <a:ea typeface="Roboto" panose="02000000000000000000" pitchFamily="2" charset="0"/>
            </a:endParaRPr>
          </a:p>
          <a:p>
            <a:pPr marL="12701">
              <a:lnSpc>
                <a:spcPct val="150000"/>
              </a:lnSpc>
            </a:pPr>
            <a:endParaRPr lang="de-DE" sz="2800" dirty="0">
              <a:latin typeface="Roboto" panose="02000000000000000000" pitchFamily="2" charset="0"/>
              <a:ea typeface="Roboto" panose="02000000000000000000" pitchFamily="2" charset="0"/>
            </a:endParaRPr>
          </a:p>
        </p:txBody>
      </p:sp>
      <p:pic>
        <p:nvPicPr>
          <p:cNvPr id="6" name="Grafik 5" descr="Lesezeichen mit einfarbiger Füllung">
            <a:extLst>
              <a:ext uri="{FF2B5EF4-FFF2-40B4-BE49-F238E27FC236}">
                <a16:creationId xmlns:a16="http://schemas.microsoft.com/office/drawing/2014/main" id="{90F5B608-F5AD-F691-84DA-6A039AA400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690848" y="-606594"/>
            <a:ext cx="5238555" cy="5238555"/>
          </a:xfrm>
          <a:prstGeom prst="rect">
            <a:avLst/>
          </a:prstGeom>
        </p:spPr>
      </p:pic>
      <p:grpSp>
        <p:nvGrpSpPr>
          <p:cNvPr id="9" name="Gruppieren 8">
            <a:extLst>
              <a:ext uri="{FF2B5EF4-FFF2-40B4-BE49-F238E27FC236}">
                <a16:creationId xmlns:a16="http://schemas.microsoft.com/office/drawing/2014/main" id="{E49FF6EA-9A64-7AA7-B1B6-FF4C696ABFB8}"/>
              </a:ext>
            </a:extLst>
          </p:cNvPr>
          <p:cNvGrpSpPr/>
          <p:nvPr/>
        </p:nvGrpSpPr>
        <p:grpSpPr>
          <a:xfrm>
            <a:off x="21598370" y="1065015"/>
            <a:ext cx="1572116" cy="1572116"/>
            <a:chOff x="11697897" y="8421872"/>
            <a:chExt cx="1572117" cy="1572117"/>
          </a:xfrm>
        </p:grpSpPr>
        <p:sp>
          <p:nvSpPr>
            <p:cNvPr id="10" name="Freeform 63">
              <a:extLst>
                <a:ext uri="{FF2B5EF4-FFF2-40B4-BE49-F238E27FC236}">
                  <a16:creationId xmlns:a16="http://schemas.microsoft.com/office/drawing/2014/main" id="{65FCAE8C-3E5F-94D9-987A-03CC13F330D9}"/>
                </a:ext>
              </a:extLst>
            </p:cNvPr>
            <p:cNvSpPr/>
            <p:nvPr/>
          </p:nvSpPr>
          <p:spPr>
            <a:xfrm>
              <a:off x="11697897" y="8421872"/>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solidFill>
                <a:srgbClr val="ED6958"/>
              </a:solidFill>
              <a:prstDash val="solid"/>
              <a:miter/>
            </a:ln>
          </p:spPr>
          <p:txBody>
            <a:bodyPr/>
            <a:lstStyle/>
            <a:p>
              <a:endParaRPr lang="de-DE" sz="589">
                <a:solidFill>
                  <a:schemeClr val="bg1">
                    <a:lumMod val="60000"/>
                    <a:lumOff val="40000"/>
                  </a:schemeClr>
                </a:solidFill>
              </a:endParaRPr>
            </a:p>
          </p:txBody>
        </p:sp>
        <p:pic>
          <p:nvPicPr>
            <p:cNvPr id="11" name="Grafik 10" descr="Rakete mit einfarbiger Füllung">
              <a:extLst>
                <a:ext uri="{FF2B5EF4-FFF2-40B4-BE49-F238E27FC236}">
                  <a16:creationId xmlns:a16="http://schemas.microsoft.com/office/drawing/2014/main" id="{DE6C5D40-F797-313B-4B11-2DB07C12A7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878349" y="8699930"/>
              <a:ext cx="1116000" cy="1116000"/>
            </a:xfrm>
            <a:prstGeom prst="rect">
              <a:avLst/>
            </a:prstGeom>
          </p:spPr>
        </p:pic>
      </p:grpSp>
      <p:sp>
        <p:nvSpPr>
          <p:cNvPr id="12" name="Textfeld 11">
            <a:extLst>
              <a:ext uri="{FF2B5EF4-FFF2-40B4-BE49-F238E27FC236}">
                <a16:creationId xmlns:a16="http://schemas.microsoft.com/office/drawing/2014/main" id="{51890EA2-749B-D7F1-1E26-B0C2531228C7}"/>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Na, Startklar?</a:t>
            </a:r>
          </a:p>
        </p:txBody>
      </p:sp>
    </p:spTree>
    <p:extLst>
      <p:ext uri="{BB962C8B-B14F-4D97-AF65-F5344CB8AC3E}">
        <p14:creationId xmlns:p14="http://schemas.microsoft.com/office/powerpoint/2010/main" val="1598356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descr="Lesezeichen mit einfarbiger Füllung">
            <a:extLst>
              <a:ext uri="{FF2B5EF4-FFF2-40B4-BE49-F238E27FC236}">
                <a16:creationId xmlns:a16="http://schemas.microsoft.com/office/drawing/2014/main" id="{FB6EDCB6-4877-AC2D-2D46-7D5EE64DA1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Textfeld 3">
            <a:extLst>
              <a:ext uri="{FF2B5EF4-FFF2-40B4-BE49-F238E27FC236}">
                <a16:creationId xmlns:a16="http://schemas.microsoft.com/office/drawing/2014/main" id="{E067ABC9-390C-4687-E472-985A3C208BC7}"/>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ChatCheck</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grpSp>
        <p:nvGrpSpPr>
          <p:cNvPr id="12" name="Gruppieren 11">
            <a:extLst>
              <a:ext uri="{FF2B5EF4-FFF2-40B4-BE49-F238E27FC236}">
                <a16:creationId xmlns:a16="http://schemas.microsoft.com/office/drawing/2014/main" id="{D8DB981F-BC0D-A96F-7B43-46E58EDA6841}"/>
              </a:ext>
            </a:extLst>
          </p:cNvPr>
          <p:cNvGrpSpPr/>
          <p:nvPr/>
        </p:nvGrpSpPr>
        <p:grpSpPr>
          <a:xfrm>
            <a:off x="21524068" y="1219202"/>
            <a:ext cx="1572116" cy="1572116"/>
            <a:chOff x="21524066" y="1219200"/>
            <a:chExt cx="1572117" cy="1572117"/>
          </a:xfrm>
        </p:grpSpPr>
        <p:sp>
          <p:nvSpPr>
            <p:cNvPr id="7" name="Freeform 5">
              <a:extLst>
                <a:ext uri="{FF2B5EF4-FFF2-40B4-BE49-F238E27FC236}">
                  <a16:creationId xmlns:a16="http://schemas.microsoft.com/office/drawing/2014/main" id="{79986737-B051-6038-5D61-69F9E7FF28BB}"/>
                </a:ext>
              </a:extLst>
            </p:cNvPr>
            <p:cNvSpPr/>
            <p:nvPr/>
          </p:nvSpPr>
          <p:spPr>
            <a:xfrm>
              <a:off x="21524066" y="1219200"/>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a:solidFill>
                  <a:schemeClr val="bg1">
                    <a:lumMod val="60000"/>
                    <a:lumOff val="40000"/>
                  </a:schemeClr>
                </a:solidFill>
              </a:endParaRPr>
            </a:p>
          </p:txBody>
        </p:sp>
        <p:pic>
          <p:nvPicPr>
            <p:cNvPr id="11" name="Grafik 10">
              <a:extLst>
                <a:ext uri="{FF2B5EF4-FFF2-40B4-BE49-F238E27FC236}">
                  <a16:creationId xmlns:a16="http://schemas.microsoft.com/office/drawing/2014/main" id="{A8CCDAF8-22BD-8857-C74B-66D859DEE688}"/>
                </a:ext>
              </a:extLst>
            </p:cNvPr>
            <p:cNvPicPr>
              <a:picLocks noChangeAspect="1"/>
            </p:cNvPicPr>
            <p:nvPr/>
          </p:nvPicPr>
          <p:blipFill>
            <a:blip r:embed="rId4"/>
            <a:stretch>
              <a:fillRect/>
            </a:stretch>
          </p:blipFill>
          <p:spPr>
            <a:xfrm>
              <a:off x="21737371" y="1439931"/>
              <a:ext cx="1145505" cy="1145505"/>
            </a:xfrm>
            <a:prstGeom prst="rect">
              <a:avLst/>
            </a:prstGeom>
          </p:spPr>
        </p:pic>
      </p:grpSp>
      <p:pic>
        <p:nvPicPr>
          <p:cNvPr id="14" name="Grafik 13">
            <a:extLst>
              <a:ext uri="{FF2B5EF4-FFF2-40B4-BE49-F238E27FC236}">
                <a16:creationId xmlns:a16="http://schemas.microsoft.com/office/drawing/2014/main" id="{563963F4-2669-038F-A61D-1CF16F76A1DD}"/>
              </a:ext>
            </a:extLst>
          </p:cNvPr>
          <p:cNvPicPr>
            <a:picLocks noChangeAspect="1"/>
          </p:cNvPicPr>
          <p:nvPr/>
        </p:nvPicPr>
        <p:blipFill>
          <a:blip r:embed="rId5"/>
          <a:stretch>
            <a:fillRect/>
          </a:stretch>
        </p:blipFill>
        <p:spPr>
          <a:xfrm>
            <a:off x="7119258" y="1229829"/>
            <a:ext cx="9656467" cy="9656467"/>
          </a:xfrm>
          <a:prstGeom prst="rect">
            <a:avLst/>
          </a:prstGeom>
        </p:spPr>
      </p:pic>
    </p:spTree>
    <p:extLst>
      <p:ext uri="{BB962C8B-B14F-4D97-AF65-F5344CB8AC3E}">
        <p14:creationId xmlns:p14="http://schemas.microsoft.com/office/powerpoint/2010/main" val="1452481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7DE5B60D-959F-FF8A-CF40-678DF307A10D}"/>
              </a:ext>
            </a:extLst>
          </p:cNvPr>
          <p:cNvSpPr>
            <a:spLocks noGrp="1"/>
          </p:cNvSpPr>
          <p:nvPr>
            <p:ph type="body" idx="2"/>
          </p:nvPr>
        </p:nvSpPr>
        <p:spPr>
          <a:xfrm>
            <a:off x="2520000" y="1440000"/>
            <a:ext cx="15891092" cy="10297884"/>
          </a:xfrm>
        </p:spPr>
        <p:txBody>
          <a:bodyPr tIns="0" rIns="0" bIns="0"/>
          <a:lstStyle/>
          <a:p>
            <a:pPr marL="12701" indent="0">
              <a:lnSpc>
                <a:spcPct val="150000"/>
              </a:lnSpc>
              <a:buNone/>
            </a:pPr>
            <a:r>
              <a:rPr lang="de-DE" sz="4400" b="1" dirty="0">
                <a:latin typeface="Roboto" panose="02000000000000000000" pitchFamily="2" charset="0"/>
                <a:ea typeface="Roboto" panose="02000000000000000000" pitchFamily="2" charset="0"/>
              </a:rPr>
              <a:t>Was ist überhaupt ein Meme? </a:t>
            </a:r>
          </a:p>
          <a:p>
            <a:pPr marL="12701" indent="0">
              <a:lnSpc>
                <a:spcPct val="150000"/>
              </a:lnSpc>
              <a:buNone/>
            </a:pPr>
            <a:endParaRPr lang="de-DE" sz="1000" b="1" dirty="0">
              <a:latin typeface="Roboto" panose="02000000000000000000" pitchFamily="2" charset="0"/>
              <a:ea typeface="Roboto" panose="02000000000000000000" pitchFamily="2" charset="0"/>
            </a:endParaRPr>
          </a:p>
          <a:p>
            <a:pPr marL="12701" indent="0">
              <a:lnSpc>
                <a:spcPct val="150000"/>
              </a:lnSpc>
              <a:buNone/>
            </a:pPr>
            <a:r>
              <a:rPr lang="de-DE" sz="2800" dirty="0">
                <a:latin typeface="Roboto" panose="02000000000000000000" pitchFamily="2" charset="0"/>
                <a:ea typeface="Roboto" panose="02000000000000000000" pitchFamily="2" charset="0"/>
              </a:rPr>
              <a:t>Ein </a:t>
            </a:r>
            <a:r>
              <a:rPr lang="de-DE" sz="2800" b="1" dirty="0">
                <a:latin typeface="Roboto" panose="02000000000000000000" pitchFamily="2" charset="0"/>
                <a:ea typeface="Roboto" panose="02000000000000000000" pitchFamily="2" charset="0"/>
              </a:rPr>
              <a:t>Internet-Meme (kurz: Meme)</a:t>
            </a:r>
            <a:r>
              <a:rPr lang="de-DE" sz="2800" dirty="0">
                <a:latin typeface="Roboto" panose="02000000000000000000" pitchFamily="2" charset="0"/>
                <a:ea typeface="Roboto" panose="02000000000000000000" pitchFamily="2" charset="0"/>
              </a:rPr>
              <a:t> ist eine Art von digitalem Inhalt, </a:t>
            </a:r>
            <a:br>
              <a:rPr lang="de-DE" sz="2800" dirty="0">
                <a:latin typeface="Roboto" panose="02000000000000000000" pitchFamily="2" charset="0"/>
                <a:ea typeface="Roboto" panose="02000000000000000000" pitchFamily="2" charset="0"/>
              </a:rPr>
            </a:br>
            <a:r>
              <a:rPr lang="de-DE" sz="2800" dirty="0">
                <a:latin typeface="Roboto" panose="02000000000000000000" pitchFamily="2" charset="0"/>
                <a:ea typeface="Roboto" panose="02000000000000000000" pitchFamily="2" charset="0"/>
              </a:rPr>
              <a:t>zum Beispiel ein </a:t>
            </a:r>
            <a:r>
              <a:rPr lang="de-DE" sz="2800" b="1" dirty="0">
                <a:latin typeface="Roboto" panose="02000000000000000000" pitchFamily="2" charset="0"/>
                <a:ea typeface="Roboto" panose="02000000000000000000" pitchFamily="2" charset="0"/>
              </a:rPr>
              <a:t>Bild mit Text, ein kurzes Video oder ein GIF</a:t>
            </a:r>
            <a:r>
              <a:rPr lang="de-DE" sz="2800" dirty="0">
                <a:latin typeface="Roboto" panose="02000000000000000000" pitchFamily="2" charset="0"/>
                <a:ea typeface="Roboto" panose="02000000000000000000" pitchFamily="2" charset="0"/>
              </a:rPr>
              <a:t>. </a:t>
            </a:r>
          </a:p>
          <a:p>
            <a:pPr marL="12701" indent="0">
              <a:lnSpc>
                <a:spcPct val="150000"/>
              </a:lnSpc>
              <a:buNone/>
            </a:pPr>
            <a:endParaRPr lang="de-DE" sz="1000" b="1" dirty="0">
              <a:latin typeface="Roboto" panose="02000000000000000000" pitchFamily="2" charset="0"/>
              <a:ea typeface="Roboto" panose="02000000000000000000" pitchFamily="2" charset="0"/>
            </a:endParaRPr>
          </a:p>
          <a:p>
            <a:pPr marL="12701" indent="0">
              <a:lnSpc>
                <a:spcPct val="150000"/>
              </a:lnSpc>
              <a:buNone/>
            </a:pPr>
            <a:r>
              <a:rPr lang="de-DE" sz="2800" dirty="0">
                <a:latin typeface="Roboto" panose="02000000000000000000" pitchFamily="2" charset="0"/>
                <a:ea typeface="Roboto" panose="02000000000000000000" pitchFamily="2" charset="0"/>
              </a:rPr>
              <a:t>Es gibt viele verschiedene Arten davon, aber sie haben oft ähnliche Formen und Inhalte. </a:t>
            </a:r>
          </a:p>
          <a:p>
            <a:pPr marL="12701" indent="0">
              <a:lnSpc>
                <a:spcPct val="150000"/>
              </a:lnSpc>
              <a:buNone/>
            </a:pPr>
            <a:endParaRPr lang="de-DE" sz="1000" dirty="0">
              <a:latin typeface="Roboto" panose="02000000000000000000" pitchFamily="2" charset="0"/>
              <a:ea typeface="Roboto" panose="02000000000000000000" pitchFamily="2" charset="0"/>
            </a:endParaRPr>
          </a:p>
          <a:p>
            <a:pPr marL="12701" indent="0">
              <a:lnSpc>
                <a:spcPct val="150000"/>
              </a:lnSpc>
              <a:buNone/>
            </a:pPr>
            <a:r>
              <a:rPr lang="de-DE" sz="2800" dirty="0">
                <a:latin typeface="Roboto" panose="02000000000000000000" pitchFamily="2" charset="0"/>
                <a:ea typeface="Roboto" panose="02000000000000000000" pitchFamily="2" charset="0"/>
              </a:rPr>
              <a:t>Die bekannteste Form sind </a:t>
            </a:r>
            <a:r>
              <a:rPr lang="de-DE" sz="2800" b="1" dirty="0">
                <a:latin typeface="Roboto" panose="02000000000000000000" pitchFamily="2" charset="0"/>
                <a:ea typeface="Roboto" panose="02000000000000000000" pitchFamily="2" charset="0"/>
              </a:rPr>
              <a:t>Image </a:t>
            </a:r>
            <a:r>
              <a:rPr lang="de-DE" sz="2800" b="1" dirty="0" err="1">
                <a:latin typeface="Roboto" panose="02000000000000000000" pitchFamily="2" charset="0"/>
                <a:ea typeface="Roboto" panose="02000000000000000000" pitchFamily="2" charset="0"/>
              </a:rPr>
              <a:t>Macros</a:t>
            </a:r>
            <a:r>
              <a:rPr lang="de-DE" sz="2800" dirty="0">
                <a:latin typeface="Roboto" panose="02000000000000000000" pitchFamily="2" charset="0"/>
                <a:ea typeface="Roboto" panose="02000000000000000000" pitchFamily="2" charset="0"/>
              </a:rPr>
              <a:t> – das sind Bilder mit Text, die im Internet geteilt werden.</a:t>
            </a:r>
          </a:p>
          <a:p>
            <a:pPr marL="12701" indent="0">
              <a:lnSpc>
                <a:spcPct val="150000"/>
              </a:lnSpc>
              <a:buNone/>
            </a:pPr>
            <a:endParaRPr lang="de-DE" sz="2800" dirty="0">
              <a:latin typeface="Roboto" panose="02000000000000000000" pitchFamily="2" charset="0"/>
              <a:ea typeface="Roboto" panose="02000000000000000000" pitchFamily="2" charset="0"/>
            </a:endParaRPr>
          </a:p>
          <a:p>
            <a:pPr marL="12701" indent="0" algn="r">
              <a:lnSpc>
                <a:spcPct val="150000"/>
              </a:lnSpc>
              <a:buNone/>
            </a:pPr>
            <a:r>
              <a:rPr lang="de-DE" sz="2800" dirty="0">
                <a:latin typeface="Roboto" panose="02000000000000000000" pitchFamily="2" charset="0"/>
                <a:ea typeface="Roboto" panose="02000000000000000000" pitchFamily="2" charset="0"/>
              </a:rPr>
              <a:t>(vgl. Bülow/Johann 2022)</a:t>
            </a:r>
          </a:p>
        </p:txBody>
      </p:sp>
      <p:pic>
        <p:nvPicPr>
          <p:cNvPr id="2" name="Grafik 1" descr="Lesezeichen mit einfarbiger Füllung">
            <a:extLst>
              <a:ext uri="{FF2B5EF4-FFF2-40B4-BE49-F238E27FC236}">
                <a16:creationId xmlns:a16="http://schemas.microsoft.com/office/drawing/2014/main" id="{A638E7B7-078B-4F82-08A8-2C23521001D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9690848" y="-606594"/>
            <a:ext cx="5238555" cy="5238555"/>
          </a:xfrm>
          <a:prstGeom prst="rect">
            <a:avLst/>
          </a:prstGeom>
        </p:spPr>
      </p:pic>
      <p:sp>
        <p:nvSpPr>
          <p:cNvPr id="3" name="Textfeld 2">
            <a:extLst>
              <a:ext uri="{FF2B5EF4-FFF2-40B4-BE49-F238E27FC236}">
                <a16:creationId xmlns:a16="http://schemas.microsoft.com/office/drawing/2014/main" id="{1A45778C-9850-6C5C-D9ED-720DA7091557}"/>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grpSp>
        <p:nvGrpSpPr>
          <p:cNvPr id="5" name="Gruppieren 4">
            <a:extLst>
              <a:ext uri="{FF2B5EF4-FFF2-40B4-BE49-F238E27FC236}">
                <a16:creationId xmlns:a16="http://schemas.microsoft.com/office/drawing/2014/main" id="{4DD25FA8-D69D-7F99-268A-F4C6B94CCDB7}"/>
              </a:ext>
            </a:extLst>
          </p:cNvPr>
          <p:cNvGrpSpPr/>
          <p:nvPr/>
        </p:nvGrpSpPr>
        <p:grpSpPr>
          <a:xfrm>
            <a:off x="21524068" y="1226625"/>
            <a:ext cx="1572116" cy="1572116"/>
            <a:chOff x="1856777" y="5348128"/>
            <a:chExt cx="1572117" cy="1572117"/>
          </a:xfrm>
        </p:grpSpPr>
        <p:sp>
          <p:nvSpPr>
            <p:cNvPr id="7" name="Freeform 29">
              <a:extLst>
                <a:ext uri="{FF2B5EF4-FFF2-40B4-BE49-F238E27FC236}">
                  <a16:creationId xmlns:a16="http://schemas.microsoft.com/office/drawing/2014/main" id="{8D1219EA-AB54-A515-F920-70FA56FD6FDA}"/>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Präsentation mit Checkliste mit einfarbiger Füllung">
              <a:extLst>
                <a:ext uri="{FF2B5EF4-FFF2-40B4-BE49-F238E27FC236}">
                  <a16:creationId xmlns:a16="http://schemas.microsoft.com/office/drawing/2014/main" id="{D23C0C7E-616A-1374-3909-6F2D42174A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04163" y="5551994"/>
              <a:ext cx="1227600" cy="1227600"/>
            </a:xfrm>
            <a:prstGeom prst="rect">
              <a:avLst/>
            </a:prstGeom>
          </p:spPr>
        </p:pic>
      </p:grpSp>
    </p:spTree>
    <p:extLst>
      <p:ext uri="{BB962C8B-B14F-4D97-AF65-F5344CB8AC3E}">
        <p14:creationId xmlns:p14="http://schemas.microsoft.com/office/powerpoint/2010/main" val="2785505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354F2-0A10-0D57-1CE9-0BBE7F861F25}"/>
            </a:ext>
          </a:extLst>
        </p:cNvPr>
        <p:cNvGrpSpPr/>
        <p:nvPr/>
      </p:nvGrpSpPr>
      <p:grpSpPr>
        <a:xfrm>
          <a:off x="0" y="0"/>
          <a:ext cx="0" cy="0"/>
          <a:chOff x="0" y="0"/>
          <a:chExt cx="0" cy="0"/>
        </a:xfrm>
      </p:grpSpPr>
      <p:pic>
        <p:nvPicPr>
          <p:cNvPr id="3" name="Grafik 2" descr="Lesezeichen mit einfarbiger Füllung">
            <a:extLst>
              <a:ext uri="{FF2B5EF4-FFF2-40B4-BE49-F238E27FC236}">
                <a16:creationId xmlns:a16="http://schemas.microsoft.com/office/drawing/2014/main" id="{62666130-B7E1-79CA-F897-DBF1E66060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690848" y="-606594"/>
            <a:ext cx="5238555" cy="5238555"/>
          </a:xfrm>
          <a:prstGeom prst="rect">
            <a:avLst/>
          </a:prstGeom>
        </p:spPr>
      </p:pic>
      <p:sp>
        <p:nvSpPr>
          <p:cNvPr id="4" name="Textfeld 3">
            <a:extLst>
              <a:ext uri="{FF2B5EF4-FFF2-40B4-BE49-F238E27FC236}">
                <a16:creationId xmlns:a16="http://schemas.microsoft.com/office/drawing/2014/main" id="{98EDAF4A-D927-1244-2050-5AA3AEC6FF4A}"/>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grpSp>
        <p:nvGrpSpPr>
          <p:cNvPr id="6" name="Gruppieren 5">
            <a:extLst>
              <a:ext uri="{FF2B5EF4-FFF2-40B4-BE49-F238E27FC236}">
                <a16:creationId xmlns:a16="http://schemas.microsoft.com/office/drawing/2014/main" id="{202AE4D9-6928-4E58-18BB-0620651A1B19}"/>
              </a:ext>
            </a:extLst>
          </p:cNvPr>
          <p:cNvGrpSpPr/>
          <p:nvPr/>
        </p:nvGrpSpPr>
        <p:grpSpPr>
          <a:xfrm>
            <a:off x="21524068" y="1226625"/>
            <a:ext cx="1572116" cy="1572116"/>
            <a:chOff x="1856777" y="5348128"/>
            <a:chExt cx="1572117" cy="1572117"/>
          </a:xfrm>
        </p:grpSpPr>
        <p:sp>
          <p:nvSpPr>
            <p:cNvPr id="7" name="Freeform 29">
              <a:extLst>
                <a:ext uri="{FF2B5EF4-FFF2-40B4-BE49-F238E27FC236}">
                  <a16:creationId xmlns:a16="http://schemas.microsoft.com/office/drawing/2014/main" id="{67A41E80-9639-302D-E66F-3873785FF4DC}"/>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8" name="Grafik 7" descr="Präsentation mit Checkliste mit einfarbiger Füllung">
              <a:extLst>
                <a:ext uri="{FF2B5EF4-FFF2-40B4-BE49-F238E27FC236}">
                  <a16:creationId xmlns:a16="http://schemas.microsoft.com/office/drawing/2014/main" id="{C84E89BC-D2AE-386E-96D5-2FF14E8E1A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4163" y="5551994"/>
              <a:ext cx="1227600" cy="1227600"/>
            </a:xfrm>
            <a:prstGeom prst="rect">
              <a:avLst/>
            </a:prstGeom>
          </p:spPr>
        </p:pic>
      </p:grpSp>
      <p:pic>
        <p:nvPicPr>
          <p:cNvPr id="11" name="Grafik 10">
            <a:extLst>
              <a:ext uri="{FF2B5EF4-FFF2-40B4-BE49-F238E27FC236}">
                <a16:creationId xmlns:a16="http://schemas.microsoft.com/office/drawing/2014/main" id="{56A8FBD2-9A52-CDA4-3382-B6676B46BCB2}"/>
              </a:ext>
            </a:extLst>
          </p:cNvPr>
          <p:cNvPicPr>
            <a:picLocks noChangeAspect="1"/>
          </p:cNvPicPr>
          <p:nvPr/>
        </p:nvPicPr>
        <p:blipFill>
          <a:blip r:embed="rId5"/>
          <a:stretch>
            <a:fillRect/>
          </a:stretch>
        </p:blipFill>
        <p:spPr>
          <a:xfrm>
            <a:off x="1440000" y="1440000"/>
            <a:ext cx="8666663" cy="8656814"/>
          </a:xfrm>
          <a:prstGeom prst="rect">
            <a:avLst/>
          </a:prstGeom>
        </p:spPr>
      </p:pic>
      <p:sp>
        <p:nvSpPr>
          <p:cNvPr id="12" name="Textfeld 11">
            <a:extLst>
              <a:ext uri="{FF2B5EF4-FFF2-40B4-BE49-F238E27FC236}">
                <a16:creationId xmlns:a16="http://schemas.microsoft.com/office/drawing/2014/main" id="{BA6C0372-E502-5004-61EA-A87BA7446B88}"/>
              </a:ext>
            </a:extLst>
          </p:cNvPr>
          <p:cNvSpPr txBox="1"/>
          <p:nvPr/>
        </p:nvSpPr>
        <p:spPr>
          <a:xfrm>
            <a:off x="1440000" y="10357746"/>
            <a:ext cx="8046606" cy="779701"/>
          </a:xfrm>
          <a:prstGeom prst="rect">
            <a:avLst/>
          </a:prstGeom>
          <a:noFill/>
        </p:spPr>
        <p:txBody>
          <a:bodyPr wrap="square" lIns="0" tIns="0" rIns="0" bIns="0">
            <a:spAutoFit/>
          </a:bodyPr>
          <a:lstStyle/>
          <a:p>
            <a:pPr>
              <a:lnSpc>
                <a:spcPct val="150000"/>
              </a:lnSpc>
            </a:pPr>
            <a:r>
              <a:rPr lang="de-DE" sz="1800" dirty="0">
                <a:solidFill>
                  <a:srgbClr val="00285A"/>
                </a:solidFill>
              </a:rPr>
              <a:t>Abbildung 1: Charakteristischer Aufbau eines Internet-Memes nach Osterroth (2015: 31, vgl. auch Bülow 2023: 261) am Beispiel eines Space Memes</a:t>
            </a:r>
          </a:p>
        </p:txBody>
      </p:sp>
      <p:sp>
        <p:nvSpPr>
          <p:cNvPr id="14" name="Google Shape;239;p4">
            <a:extLst>
              <a:ext uri="{FF2B5EF4-FFF2-40B4-BE49-F238E27FC236}">
                <a16:creationId xmlns:a16="http://schemas.microsoft.com/office/drawing/2014/main" id="{6D299FBF-A41E-6A7A-190A-486FCFD24589}"/>
              </a:ext>
            </a:extLst>
          </p:cNvPr>
          <p:cNvSpPr/>
          <p:nvPr/>
        </p:nvSpPr>
        <p:spPr>
          <a:xfrm>
            <a:off x="2129723" y="3769478"/>
            <a:ext cx="7356883" cy="3166068"/>
          </a:xfrm>
          <a:prstGeom prst="roundRect">
            <a:avLst>
              <a:gd name="adj" fmla="val 16220"/>
            </a:avLst>
          </a:prstGeom>
          <a:solidFill>
            <a:srgbClr val="ED6958"/>
          </a:solidFill>
          <a:ln>
            <a:noFill/>
          </a:ln>
          <a:effectLst>
            <a:outerShdw blurRad="14288" dist="19050" dir="2400000" algn="bl" rotWithShape="0">
              <a:srgbClr val="000000">
                <a:alpha val="18823"/>
              </a:srgbClr>
            </a:outerShdw>
          </a:effectLst>
        </p:spPr>
        <p:txBody>
          <a:bodyPr spcFirstLastPara="1" wrap="square" lIns="243776" tIns="243776" rIns="243776" bIns="243776" anchor="ctr" anchorCtr="0">
            <a:noAutofit/>
          </a:bodyPr>
          <a:lstStyle/>
          <a:p>
            <a:pPr lvl="0" algn="ctr">
              <a:lnSpc>
                <a:spcPct val="150000"/>
              </a:lnSpc>
            </a:pPr>
            <a:r>
              <a:rPr lang="de-DE" sz="2800" b="1" dirty="0">
                <a:solidFill>
                  <a:schemeClr val="bg1"/>
                </a:solidFill>
                <a:latin typeface="Roboto" panose="02000000000000000000" pitchFamily="2" charset="0"/>
                <a:ea typeface="Roboto" panose="02000000000000000000" pitchFamily="2" charset="0"/>
                <a:cs typeface="Roboto"/>
                <a:sym typeface="Roboto"/>
              </a:rPr>
              <a:t>Bekannte Videos, Fotos, Clips aus Fernsehen, Videospielen … (Popkultur) oder viral gegangene Fotos </a:t>
            </a:r>
            <a:endParaRPr sz="2800" b="1" dirty="0">
              <a:solidFill>
                <a:schemeClr val="bg1"/>
              </a:solidFill>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2030149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25C8E-B727-0072-A3D4-D93DF795C939}"/>
            </a:ext>
          </a:extLst>
        </p:cNvPr>
        <p:cNvGrpSpPr/>
        <p:nvPr/>
      </p:nvGrpSpPr>
      <p:grpSpPr>
        <a:xfrm>
          <a:off x="0" y="0"/>
          <a:ext cx="0" cy="0"/>
          <a:chOff x="0" y="0"/>
          <a:chExt cx="0" cy="0"/>
        </a:xfrm>
      </p:grpSpPr>
      <p:pic>
        <p:nvPicPr>
          <p:cNvPr id="13" name="Grafik 12">
            <a:extLst>
              <a:ext uri="{FF2B5EF4-FFF2-40B4-BE49-F238E27FC236}">
                <a16:creationId xmlns:a16="http://schemas.microsoft.com/office/drawing/2014/main" id="{BFD496FC-B6F2-824C-9C9D-B9AA4A82C9D6}"/>
              </a:ext>
            </a:extLst>
          </p:cNvPr>
          <p:cNvPicPr>
            <a:picLocks noChangeAspect="1"/>
          </p:cNvPicPr>
          <p:nvPr/>
        </p:nvPicPr>
        <p:blipFill>
          <a:blip r:embed="rId3"/>
          <a:stretch>
            <a:fillRect/>
          </a:stretch>
        </p:blipFill>
        <p:spPr>
          <a:xfrm>
            <a:off x="10327202" y="1378220"/>
            <a:ext cx="8317189" cy="8885883"/>
          </a:xfrm>
          <a:prstGeom prst="rect">
            <a:avLst/>
          </a:prstGeom>
        </p:spPr>
      </p:pic>
      <p:pic>
        <p:nvPicPr>
          <p:cNvPr id="11" name="Grafik 10" descr="Lesezeichen mit einfarbiger Füllung">
            <a:extLst>
              <a:ext uri="{FF2B5EF4-FFF2-40B4-BE49-F238E27FC236}">
                <a16:creationId xmlns:a16="http://schemas.microsoft.com/office/drawing/2014/main" id="{708B7C3D-388B-A973-72FC-DE44EEFE71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690848" y="-606594"/>
            <a:ext cx="5238555" cy="5238555"/>
          </a:xfrm>
          <a:prstGeom prst="rect">
            <a:avLst/>
          </a:prstGeom>
        </p:spPr>
      </p:pic>
      <p:sp>
        <p:nvSpPr>
          <p:cNvPr id="12" name="Textfeld 11">
            <a:extLst>
              <a:ext uri="{FF2B5EF4-FFF2-40B4-BE49-F238E27FC236}">
                <a16:creationId xmlns:a16="http://schemas.microsoft.com/office/drawing/2014/main" id="{BB9FD1A2-6B75-FF48-271B-24B8492025AF}"/>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pic>
        <p:nvPicPr>
          <p:cNvPr id="27" name="Grafik 26">
            <a:extLst>
              <a:ext uri="{FF2B5EF4-FFF2-40B4-BE49-F238E27FC236}">
                <a16:creationId xmlns:a16="http://schemas.microsoft.com/office/drawing/2014/main" id="{B937821F-EFF4-7ABE-63F7-567FF708C22E}"/>
              </a:ext>
            </a:extLst>
          </p:cNvPr>
          <p:cNvPicPr>
            <a:picLocks noChangeAspect="1"/>
          </p:cNvPicPr>
          <p:nvPr/>
        </p:nvPicPr>
        <p:blipFill>
          <a:blip r:embed="rId5"/>
          <a:stretch>
            <a:fillRect/>
          </a:stretch>
        </p:blipFill>
        <p:spPr>
          <a:xfrm>
            <a:off x="1440000" y="1440000"/>
            <a:ext cx="8666663" cy="8656814"/>
          </a:xfrm>
          <a:prstGeom prst="rect">
            <a:avLst/>
          </a:prstGeom>
        </p:spPr>
      </p:pic>
      <p:grpSp>
        <p:nvGrpSpPr>
          <p:cNvPr id="14" name="Gruppieren 13">
            <a:extLst>
              <a:ext uri="{FF2B5EF4-FFF2-40B4-BE49-F238E27FC236}">
                <a16:creationId xmlns:a16="http://schemas.microsoft.com/office/drawing/2014/main" id="{4F14B36E-E87B-83A0-BD58-96CF4B02CB4B}"/>
              </a:ext>
            </a:extLst>
          </p:cNvPr>
          <p:cNvGrpSpPr/>
          <p:nvPr/>
        </p:nvGrpSpPr>
        <p:grpSpPr>
          <a:xfrm>
            <a:off x="21524068" y="1226625"/>
            <a:ext cx="1572116" cy="1572116"/>
            <a:chOff x="1856777" y="5348128"/>
            <a:chExt cx="1572117" cy="1572117"/>
          </a:xfrm>
        </p:grpSpPr>
        <p:sp>
          <p:nvSpPr>
            <p:cNvPr id="16" name="Freeform 29">
              <a:extLst>
                <a:ext uri="{FF2B5EF4-FFF2-40B4-BE49-F238E27FC236}">
                  <a16:creationId xmlns:a16="http://schemas.microsoft.com/office/drawing/2014/main" id="{60BE8DB5-CE4C-EFB4-9E08-FDD082C94D05}"/>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17" name="Grafik 16" descr="Präsentation mit Checkliste mit einfarbiger Füllung">
              <a:extLst>
                <a:ext uri="{FF2B5EF4-FFF2-40B4-BE49-F238E27FC236}">
                  <a16:creationId xmlns:a16="http://schemas.microsoft.com/office/drawing/2014/main" id="{C7991113-8674-A2D6-FAF1-92701E71187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04163" y="5551994"/>
              <a:ext cx="1227600" cy="1227600"/>
            </a:xfrm>
            <a:prstGeom prst="rect">
              <a:avLst/>
            </a:prstGeom>
          </p:spPr>
        </p:pic>
      </p:grpSp>
      <p:pic>
        <p:nvPicPr>
          <p:cNvPr id="21" name="Grafik 20">
            <a:extLst>
              <a:ext uri="{FF2B5EF4-FFF2-40B4-BE49-F238E27FC236}">
                <a16:creationId xmlns:a16="http://schemas.microsoft.com/office/drawing/2014/main" id="{5B93E24E-CBBB-CCEC-776E-C385CAB029BB}"/>
              </a:ext>
            </a:extLst>
          </p:cNvPr>
          <p:cNvPicPr>
            <a:picLocks noChangeAspect="1"/>
          </p:cNvPicPr>
          <p:nvPr/>
        </p:nvPicPr>
        <p:blipFill>
          <a:blip r:embed="rId7"/>
          <a:stretch>
            <a:fillRect/>
          </a:stretch>
        </p:blipFill>
        <p:spPr>
          <a:xfrm>
            <a:off x="18851281" y="4835827"/>
            <a:ext cx="4457700" cy="4064000"/>
          </a:xfrm>
          <a:prstGeom prst="rect">
            <a:avLst/>
          </a:prstGeom>
        </p:spPr>
      </p:pic>
      <p:sp>
        <p:nvSpPr>
          <p:cNvPr id="3" name="Textfeld 2">
            <a:extLst>
              <a:ext uri="{FF2B5EF4-FFF2-40B4-BE49-F238E27FC236}">
                <a16:creationId xmlns:a16="http://schemas.microsoft.com/office/drawing/2014/main" id="{DD22245A-2E7D-7E14-54BB-CF9C6E8D7186}"/>
              </a:ext>
            </a:extLst>
          </p:cNvPr>
          <p:cNvSpPr txBox="1"/>
          <p:nvPr/>
        </p:nvSpPr>
        <p:spPr>
          <a:xfrm>
            <a:off x="18851282" y="4987668"/>
            <a:ext cx="4800026" cy="1947878"/>
          </a:xfrm>
          <a:prstGeom prst="rect">
            <a:avLst/>
          </a:prstGeom>
          <a:noFill/>
        </p:spPr>
        <p:txBody>
          <a:bodyPr wrap="square" lIns="360000" tIns="360000" rIns="360000" bIns="360000">
            <a:spAutoFit/>
          </a:bodyPr>
          <a:lstStyle/>
          <a:p>
            <a:pPr>
              <a:lnSpc>
                <a:spcPct val="150000"/>
              </a:lnSpc>
            </a:pPr>
            <a:r>
              <a:rPr lang="de-DE" sz="2800" dirty="0">
                <a:solidFill>
                  <a:schemeClr val="bg1"/>
                </a:solidFill>
                <a:latin typeface="Roboto" panose="02000000000000000000" pitchFamily="2" charset="0"/>
                <a:ea typeface="Roboto" panose="02000000000000000000" pitchFamily="2" charset="0"/>
              </a:rPr>
              <a:t>Was will uns dieses Meme eigentlich  sagen? </a:t>
            </a:r>
          </a:p>
        </p:txBody>
      </p:sp>
      <p:sp>
        <p:nvSpPr>
          <p:cNvPr id="23" name="Textfeld 22">
            <a:extLst>
              <a:ext uri="{FF2B5EF4-FFF2-40B4-BE49-F238E27FC236}">
                <a16:creationId xmlns:a16="http://schemas.microsoft.com/office/drawing/2014/main" id="{023C7B81-75BE-22FB-3B8F-452673C18CD6}"/>
              </a:ext>
            </a:extLst>
          </p:cNvPr>
          <p:cNvSpPr txBox="1"/>
          <p:nvPr/>
        </p:nvSpPr>
        <p:spPr>
          <a:xfrm>
            <a:off x="1440000" y="10357746"/>
            <a:ext cx="8046606" cy="779701"/>
          </a:xfrm>
          <a:prstGeom prst="rect">
            <a:avLst/>
          </a:prstGeom>
          <a:noFill/>
        </p:spPr>
        <p:txBody>
          <a:bodyPr wrap="square" lIns="0" tIns="0" rIns="0" bIns="0">
            <a:spAutoFit/>
          </a:bodyPr>
          <a:lstStyle/>
          <a:p>
            <a:pPr>
              <a:lnSpc>
                <a:spcPct val="150000"/>
              </a:lnSpc>
            </a:pPr>
            <a:r>
              <a:rPr lang="de-DE" sz="1800" dirty="0">
                <a:solidFill>
                  <a:srgbClr val="00285A"/>
                </a:solidFill>
              </a:rPr>
              <a:t>Abbildung 1: Charakteristischer Aufbau eines Internet-Memes nach Osterroth (2015: 31, vgl. auch Bülow 2023: 261) am Beispiel eines Space Memes</a:t>
            </a:r>
          </a:p>
        </p:txBody>
      </p:sp>
      <p:sp>
        <p:nvSpPr>
          <p:cNvPr id="6" name="Google Shape;239;p4">
            <a:extLst>
              <a:ext uri="{FF2B5EF4-FFF2-40B4-BE49-F238E27FC236}">
                <a16:creationId xmlns:a16="http://schemas.microsoft.com/office/drawing/2014/main" id="{73603A50-1BF8-E1CF-6396-04D50BD0055F}"/>
              </a:ext>
            </a:extLst>
          </p:cNvPr>
          <p:cNvSpPr/>
          <p:nvPr/>
        </p:nvSpPr>
        <p:spPr>
          <a:xfrm>
            <a:off x="2129723" y="3769478"/>
            <a:ext cx="7356883" cy="3166068"/>
          </a:xfrm>
          <a:prstGeom prst="roundRect">
            <a:avLst>
              <a:gd name="adj" fmla="val 16220"/>
            </a:avLst>
          </a:prstGeom>
          <a:solidFill>
            <a:srgbClr val="ED6958"/>
          </a:solidFill>
          <a:ln>
            <a:noFill/>
          </a:ln>
          <a:effectLst>
            <a:outerShdw blurRad="14288" dist="19050" dir="2400000" algn="bl" rotWithShape="0">
              <a:srgbClr val="000000">
                <a:alpha val="18823"/>
              </a:srgbClr>
            </a:outerShdw>
          </a:effectLst>
        </p:spPr>
        <p:txBody>
          <a:bodyPr spcFirstLastPara="1" wrap="square" lIns="243776" tIns="243776" rIns="243776" bIns="243776" anchor="ctr" anchorCtr="0">
            <a:noAutofit/>
          </a:bodyPr>
          <a:lstStyle/>
          <a:p>
            <a:pPr lvl="0" algn="ctr">
              <a:lnSpc>
                <a:spcPct val="150000"/>
              </a:lnSpc>
            </a:pPr>
            <a:r>
              <a:rPr lang="de-DE" sz="2800" b="1" dirty="0">
                <a:solidFill>
                  <a:schemeClr val="bg1"/>
                </a:solidFill>
                <a:latin typeface="Roboto" panose="02000000000000000000" pitchFamily="2" charset="0"/>
                <a:ea typeface="Roboto" panose="02000000000000000000" pitchFamily="2" charset="0"/>
                <a:cs typeface="Roboto"/>
                <a:sym typeface="Roboto"/>
              </a:rPr>
              <a:t>Bekannte Videos, Fotos, Clips aus Fernsehen, Videospielen … (Popkultur) oder viral gegangene Fotos </a:t>
            </a:r>
            <a:endParaRPr sz="2800" b="1" dirty="0">
              <a:solidFill>
                <a:schemeClr val="bg1"/>
              </a:solidFill>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296616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3A4C8-A261-C57D-4E46-F19066D9E461}"/>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60E073B2-92CA-A1B9-E5B2-3D69B646BF8B}"/>
              </a:ext>
            </a:extLst>
          </p:cNvPr>
          <p:cNvPicPr>
            <a:picLocks noChangeAspect="1"/>
          </p:cNvPicPr>
          <p:nvPr/>
        </p:nvPicPr>
        <p:blipFill>
          <a:blip r:embed="rId3"/>
          <a:stretch>
            <a:fillRect/>
          </a:stretch>
        </p:blipFill>
        <p:spPr>
          <a:xfrm>
            <a:off x="10327202" y="1378220"/>
            <a:ext cx="8317189" cy="8885883"/>
          </a:xfrm>
          <a:prstGeom prst="rect">
            <a:avLst/>
          </a:prstGeom>
        </p:spPr>
      </p:pic>
      <p:pic>
        <p:nvPicPr>
          <p:cNvPr id="3" name="Grafik 2">
            <a:extLst>
              <a:ext uri="{FF2B5EF4-FFF2-40B4-BE49-F238E27FC236}">
                <a16:creationId xmlns:a16="http://schemas.microsoft.com/office/drawing/2014/main" id="{C3D4FACD-AE32-5476-A3A2-26C3FC0049CD}"/>
              </a:ext>
            </a:extLst>
          </p:cNvPr>
          <p:cNvPicPr>
            <a:picLocks noChangeAspect="1"/>
          </p:cNvPicPr>
          <p:nvPr/>
        </p:nvPicPr>
        <p:blipFill>
          <a:blip r:embed="rId4"/>
          <a:stretch>
            <a:fillRect/>
          </a:stretch>
        </p:blipFill>
        <p:spPr>
          <a:xfrm>
            <a:off x="1440000" y="1440000"/>
            <a:ext cx="8666663" cy="8656814"/>
          </a:xfrm>
          <a:prstGeom prst="rect">
            <a:avLst/>
          </a:prstGeom>
        </p:spPr>
      </p:pic>
      <p:sp>
        <p:nvSpPr>
          <p:cNvPr id="4" name="Textfeld 3">
            <a:extLst>
              <a:ext uri="{FF2B5EF4-FFF2-40B4-BE49-F238E27FC236}">
                <a16:creationId xmlns:a16="http://schemas.microsoft.com/office/drawing/2014/main" id="{2857EE5D-67F6-8957-4C1F-2FF89CDB7DBF}"/>
              </a:ext>
            </a:extLst>
          </p:cNvPr>
          <p:cNvSpPr txBox="1"/>
          <p:nvPr/>
        </p:nvSpPr>
        <p:spPr>
          <a:xfrm>
            <a:off x="1440000" y="10357746"/>
            <a:ext cx="8046606" cy="779701"/>
          </a:xfrm>
          <a:prstGeom prst="rect">
            <a:avLst/>
          </a:prstGeom>
          <a:noFill/>
        </p:spPr>
        <p:txBody>
          <a:bodyPr wrap="square" lIns="0" tIns="0" rIns="0" bIns="0">
            <a:spAutoFit/>
          </a:bodyPr>
          <a:lstStyle/>
          <a:p>
            <a:pPr>
              <a:lnSpc>
                <a:spcPct val="150000"/>
              </a:lnSpc>
            </a:pPr>
            <a:r>
              <a:rPr lang="de-DE" sz="1800" dirty="0">
                <a:solidFill>
                  <a:srgbClr val="00285A"/>
                </a:solidFill>
              </a:rPr>
              <a:t>Abbildung 1: Charakteristischer Aufbau eines Internet-Memes nach Osterroth (2015: 31, vgl. auch Bülow 2023: 261) am Beispiel eines Space Memes</a:t>
            </a:r>
          </a:p>
        </p:txBody>
      </p:sp>
      <p:sp>
        <p:nvSpPr>
          <p:cNvPr id="6" name="Google Shape;239;p4">
            <a:extLst>
              <a:ext uri="{FF2B5EF4-FFF2-40B4-BE49-F238E27FC236}">
                <a16:creationId xmlns:a16="http://schemas.microsoft.com/office/drawing/2014/main" id="{D1B03132-C868-D62C-153D-0C9A7D0EE122}"/>
              </a:ext>
            </a:extLst>
          </p:cNvPr>
          <p:cNvSpPr/>
          <p:nvPr/>
        </p:nvSpPr>
        <p:spPr>
          <a:xfrm>
            <a:off x="2129723" y="3769478"/>
            <a:ext cx="7356883" cy="3166068"/>
          </a:xfrm>
          <a:prstGeom prst="roundRect">
            <a:avLst>
              <a:gd name="adj" fmla="val 16220"/>
            </a:avLst>
          </a:prstGeom>
          <a:solidFill>
            <a:srgbClr val="ED6958"/>
          </a:solidFill>
          <a:ln>
            <a:noFill/>
          </a:ln>
          <a:effectLst>
            <a:outerShdw blurRad="14288" dist="19050" dir="2400000" algn="bl" rotWithShape="0">
              <a:srgbClr val="000000">
                <a:alpha val="18823"/>
              </a:srgbClr>
            </a:outerShdw>
          </a:effectLst>
        </p:spPr>
        <p:txBody>
          <a:bodyPr spcFirstLastPara="1" wrap="square" lIns="243776" tIns="243776" rIns="243776" bIns="243776" anchor="ctr" anchorCtr="0">
            <a:noAutofit/>
          </a:bodyPr>
          <a:lstStyle/>
          <a:p>
            <a:pPr lvl="0" algn="ctr">
              <a:lnSpc>
                <a:spcPct val="150000"/>
              </a:lnSpc>
            </a:pPr>
            <a:r>
              <a:rPr lang="de-DE" sz="2800" b="1" dirty="0">
                <a:solidFill>
                  <a:schemeClr val="bg1"/>
                </a:solidFill>
                <a:latin typeface="Roboto" panose="02000000000000000000" pitchFamily="2" charset="0"/>
                <a:ea typeface="Roboto" panose="02000000000000000000" pitchFamily="2" charset="0"/>
                <a:cs typeface="Roboto"/>
                <a:sym typeface="Roboto"/>
              </a:rPr>
              <a:t>Bekannte Videos, Fotos, Clips aus Fernsehen, Videospielen … (Popkultur) oder viral gegangene Fotos </a:t>
            </a:r>
            <a:endParaRPr sz="2800" b="1" dirty="0">
              <a:solidFill>
                <a:schemeClr val="bg1"/>
              </a:solidFill>
              <a:latin typeface="Roboto" panose="02000000000000000000" pitchFamily="2" charset="0"/>
              <a:ea typeface="Roboto" panose="02000000000000000000" pitchFamily="2" charset="0"/>
              <a:cs typeface="Roboto"/>
              <a:sym typeface="Roboto"/>
            </a:endParaRPr>
          </a:p>
        </p:txBody>
      </p:sp>
      <p:pic>
        <p:nvPicPr>
          <p:cNvPr id="14" name="Google Shape;189;p1">
            <a:extLst>
              <a:ext uri="{FF2B5EF4-FFF2-40B4-BE49-F238E27FC236}">
                <a16:creationId xmlns:a16="http://schemas.microsoft.com/office/drawing/2014/main" id="{D93FAD5A-9CAD-1590-E94A-D3C1AB336190}"/>
              </a:ext>
            </a:extLst>
          </p:cNvPr>
          <p:cNvPicPr preferRelativeResize="0"/>
          <p:nvPr/>
        </p:nvPicPr>
        <p:blipFill rotWithShape="1">
          <a:blip r:embed="rId5">
            <a:alphaModFix/>
            <a:duotone>
              <a:schemeClr val="accent1">
                <a:shade val="45000"/>
                <a:satMod val="135000"/>
              </a:schemeClr>
              <a:prstClr val="white"/>
            </a:duotone>
          </a:blip>
          <a:srcRect/>
          <a:stretch/>
        </p:blipFill>
        <p:spPr>
          <a:xfrm rot="5400000">
            <a:off x="16408087" y="2205917"/>
            <a:ext cx="8299940" cy="11168148"/>
          </a:xfrm>
          <a:prstGeom prst="rect">
            <a:avLst/>
          </a:prstGeom>
          <a:noFill/>
          <a:ln>
            <a:noFill/>
          </a:ln>
        </p:spPr>
      </p:pic>
      <p:sp>
        <p:nvSpPr>
          <p:cNvPr id="17" name="Textfeld 16">
            <a:extLst>
              <a:ext uri="{FF2B5EF4-FFF2-40B4-BE49-F238E27FC236}">
                <a16:creationId xmlns:a16="http://schemas.microsoft.com/office/drawing/2014/main" id="{FB205E96-D717-C592-9B8C-0CA6A166A943}"/>
              </a:ext>
            </a:extLst>
          </p:cNvPr>
          <p:cNvSpPr txBox="1"/>
          <p:nvPr/>
        </p:nvSpPr>
        <p:spPr>
          <a:xfrm>
            <a:off x="19209684" y="4982116"/>
            <a:ext cx="4516703" cy="5693866"/>
          </a:xfrm>
          <a:prstGeom prst="rect">
            <a:avLst/>
          </a:prstGeom>
          <a:noFill/>
        </p:spPr>
        <p:txBody>
          <a:bodyPr wrap="square">
            <a:spAutoFit/>
          </a:bodyPr>
          <a:lstStyle/>
          <a:p>
            <a:r>
              <a:rPr lang="de-DE" sz="2800" i="1" dirty="0">
                <a:solidFill>
                  <a:schemeClr val="bg1"/>
                </a:solidFill>
                <a:latin typeface="Roboto" panose="02000000000000000000" pitchFamily="2" charset="0"/>
                <a:ea typeface="Roboto" panose="02000000000000000000" pitchFamily="2" charset="0"/>
              </a:rPr>
              <a:t>„Liebe liegt in der Luft?“ </a:t>
            </a:r>
          </a:p>
          <a:p>
            <a:r>
              <a:rPr lang="de-DE" sz="2800" dirty="0">
                <a:solidFill>
                  <a:schemeClr val="bg1"/>
                </a:solidFill>
                <a:latin typeface="Roboto" panose="02000000000000000000" pitchFamily="2" charset="0"/>
                <a:ea typeface="Roboto" panose="02000000000000000000" pitchFamily="2" charset="0"/>
              </a:rPr>
              <a:t>Sheldon sagt: </a:t>
            </a:r>
            <a:r>
              <a:rPr lang="de-DE" sz="2800" i="1" dirty="0">
                <a:solidFill>
                  <a:schemeClr val="bg1"/>
                </a:solidFill>
                <a:latin typeface="Roboto" panose="02000000000000000000" pitchFamily="2" charset="0"/>
                <a:ea typeface="Roboto" panose="02000000000000000000" pitchFamily="2" charset="0"/>
              </a:rPr>
              <a:t>„Falsch, in der Luft sind Stickstoff, Sauerstoff und Kohlendioxid.“</a:t>
            </a:r>
          </a:p>
          <a:p>
            <a:br>
              <a:rPr lang="de-DE" sz="2800" dirty="0">
                <a:solidFill>
                  <a:schemeClr val="bg1"/>
                </a:solidFill>
                <a:latin typeface="Roboto" panose="02000000000000000000" pitchFamily="2" charset="0"/>
                <a:ea typeface="Roboto" panose="02000000000000000000" pitchFamily="2" charset="0"/>
              </a:rPr>
            </a:br>
            <a:r>
              <a:rPr lang="de-DE" sz="2800" dirty="0">
                <a:solidFill>
                  <a:schemeClr val="bg1"/>
                </a:solidFill>
                <a:latin typeface="Roboto" panose="02000000000000000000" pitchFamily="2" charset="0"/>
                <a:ea typeface="Roboto" panose="02000000000000000000" pitchFamily="2" charset="0"/>
              </a:rPr>
              <a:t>Sheldon ist bekannt dafür, dass er Dinge sehr wortwörtlich nimmt. Er versteht den Spruch nicht romantisch, sondern nur wortwörtlich und antwortet wissenschaftlich.</a:t>
            </a:r>
          </a:p>
        </p:txBody>
      </p:sp>
      <p:pic>
        <p:nvPicPr>
          <p:cNvPr id="7" name="Grafik 6" descr="Lesezeichen mit einfarbiger Füllung">
            <a:extLst>
              <a:ext uri="{FF2B5EF4-FFF2-40B4-BE49-F238E27FC236}">
                <a16:creationId xmlns:a16="http://schemas.microsoft.com/office/drawing/2014/main" id="{79FFE737-55EC-E1A3-FE78-3D43DAF4E70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9690848" y="-606594"/>
            <a:ext cx="5238555" cy="5238555"/>
          </a:xfrm>
          <a:prstGeom prst="rect">
            <a:avLst/>
          </a:prstGeom>
        </p:spPr>
      </p:pic>
      <p:sp>
        <p:nvSpPr>
          <p:cNvPr id="8" name="Textfeld 7">
            <a:extLst>
              <a:ext uri="{FF2B5EF4-FFF2-40B4-BE49-F238E27FC236}">
                <a16:creationId xmlns:a16="http://schemas.microsoft.com/office/drawing/2014/main" id="{B01B5506-53BD-7075-C93C-CE629EC547A2}"/>
              </a:ext>
            </a:extLst>
          </p:cNvPr>
          <p:cNvSpPr txBox="1"/>
          <p:nvPr/>
        </p:nvSpPr>
        <p:spPr>
          <a:xfrm rot="5400000">
            <a:off x="21060000" y="3441446"/>
            <a:ext cx="5400000" cy="677108"/>
          </a:xfrm>
          <a:prstGeom prst="rect">
            <a:avLst/>
          </a:prstGeom>
          <a:noFill/>
        </p:spPr>
        <p:txBody>
          <a:bodyPr wrap="square" lIns="0" tIns="0" rIns="0" bIns="0" rtlCol="0">
            <a:spAutoFit/>
          </a:bodyPr>
          <a:lstStyle/>
          <a:p>
            <a:r>
              <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rPr>
              <a:t>Input </a:t>
            </a:r>
            <a:r>
              <a:rPr lang="de-DE" sz="4400" b="1" dirty="0" err="1">
                <a:solidFill>
                  <a:srgbClr val="00285A"/>
                </a:solidFill>
                <a:latin typeface="Roboto" panose="02000000000000000000" pitchFamily="2" charset="0"/>
                <a:ea typeface="Roboto" panose="02000000000000000000" pitchFamily="2" charset="0"/>
                <a:cs typeface="Roboto" panose="02000000000000000000" pitchFamily="2" charset="0"/>
              </a:rPr>
              <a:t>Memes</a:t>
            </a:r>
            <a:endParaRPr lang="de-DE" sz="4400" b="1" dirty="0">
              <a:solidFill>
                <a:srgbClr val="00285A"/>
              </a:solidFill>
              <a:latin typeface="Roboto" panose="02000000000000000000" pitchFamily="2" charset="0"/>
              <a:ea typeface="Roboto" panose="02000000000000000000" pitchFamily="2" charset="0"/>
              <a:cs typeface="Roboto" panose="02000000000000000000" pitchFamily="2" charset="0"/>
            </a:endParaRPr>
          </a:p>
        </p:txBody>
      </p:sp>
      <p:grpSp>
        <p:nvGrpSpPr>
          <p:cNvPr id="9" name="Gruppieren 8">
            <a:extLst>
              <a:ext uri="{FF2B5EF4-FFF2-40B4-BE49-F238E27FC236}">
                <a16:creationId xmlns:a16="http://schemas.microsoft.com/office/drawing/2014/main" id="{EB3DCE33-8876-A624-4E1E-9B88C3EAA564}"/>
              </a:ext>
            </a:extLst>
          </p:cNvPr>
          <p:cNvGrpSpPr/>
          <p:nvPr/>
        </p:nvGrpSpPr>
        <p:grpSpPr>
          <a:xfrm>
            <a:off x="21524068" y="1226625"/>
            <a:ext cx="1572116" cy="1572116"/>
            <a:chOff x="1856777" y="5348128"/>
            <a:chExt cx="1572117" cy="1572117"/>
          </a:xfrm>
        </p:grpSpPr>
        <p:sp>
          <p:nvSpPr>
            <p:cNvPr id="10" name="Freeform 29">
              <a:extLst>
                <a:ext uri="{FF2B5EF4-FFF2-40B4-BE49-F238E27FC236}">
                  <a16:creationId xmlns:a16="http://schemas.microsoft.com/office/drawing/2014/main" id="{861AA6DB-69CF-4C19-2BD9-217AF95CA179}"/>
                </a:ext>
              </a:extLst>
            </p:cNvPr>
            <p:cNvSpPr/>
            <p:nvPr/>
          </p:nvSpPr>
          <p:spPr>
            <a:xfrm>
              <a:off x="1856777" y="5348128"/>
              <a:ext cx="1572117" cy="1572117"/>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6958"/>
            </a:solidFill>
            <a:ln cap="sq">
              <a:noFill/>
              <a:prstDash val="solid"/>
              <a:miter/>
            </a:ln>
          </p:spPr>
          <p:txBody>
            <a:bodyPr/>
            <a:lstStyle/>
            <a:p>
              <a:endParaRPr lang="de-DE" sz="589" dirty="0">
                <a:solidFill>
                  <a:schemeClr val="bg1">
                    <a:lumMod val="60000"/>
                    <a:lumOff val="40000"/>
                  </a:schemeClr>
                </a:solidFill>
              </a:endParaRPr>
            </a:p>
          </p:txBody>
        </p:sp>
        <p:pic>
          <p:nvPicPr>
            <p:cNvPr id="11" name="Grafik 10" descr="Präsentation mit Checkliste mit einfarbiger Füllung">
              <a:extLst>
                <a:ext uri="{FF2B5EF4-FFF2-40B4-BE49-F238E27FC236}">
                  <a16:creationId xmlns:a16="http://schemas.microsoft.com/office/drawing/2014/main" id="{E733753F-7808-DC18-F696-B2F0F25844E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004163" y="5551994"/>
              <a:ext cx="1227600" cy="1227600"/>
            </a:xfrm>
            <a:prstGeom prst="rect">
              <a:avLst/>
            </a:prstGeom>
          </p:spPr>
        </p:pic>
      </p:grpSp>
    </p:spTree>
    <p:extLst>
      <p:ext uri="{BB962C8B-B14F-4D97-AF65-F5344CB8AC3E}">
        <p14:creationId xmlns:p14="http://schemas.microsoft.com/office/powerpoint/2010/main" val="4247276897"/>
      </p:ext>
    </p:extLst>
  </p:cSld>
  <p:clrMapOvr>
    <a:masterClrMapping/>
  </p:clrMapOvr>
</p:sld>
</file>

<file path=ppt/theme/theme1.xml><?xml version="1.0" encoding="utf-8"?>
<a:theme xmlns:a="http://schemas.openxmlformats.org/drawingml/2006/main" name="Titel- und Schlussfolien">
  <a:themeElements>
    <a:clrScheme name="arbeit und leben 2">
      <a:dk1>
        <a:srgbClr val="E1000F"/>
      </a:dk1>
      <a:lt1>
        <a:srgbClr val="ED6958"/>
      </a:lt1>
      <a:dk2>
        <a:srgbClr val="002859"/>
      </a:dk2>
      <a:lt2>
        <a:srgbClr val="F2978A"/>
      </a:lt2>
      <a:accent1>
        <a:srgbClr val="FCE9E6"/>
      </a:accent1>
      <a:accent2>
        <a:srgbClr val="657E9C"/>
      </a:accent2>
      <a:accent3>
        <a:srgbClr val="99A9BD"/>
      </a:accent3>
      <a:accent4>
        <a:srgbClr val="CCD3DE"/>
      </a:accent4>
      <a:accent5>
        <a:srgbClr val="F2F3F7"/>
      </a:accent5>
      <a:accent6>
        <a:srgbClr val="DEDC00"/>
      </a:accent6>
      <a:hlink>
        <a:srgbClr val="002859"/>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lie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1767</Words>
  <Application>Microsoft Macintosh PowerPoint</Application>
  <PresentationFormat>Benutzerdefiniert</PresentationFormat>
  <Paragraphs>208</Paragraphs>
  <Slides>32</Slides>
  <Notes>18</Notes>
  <HiddenSlides>0</HiddenSlides>
  <MMClips>2</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32</vt:i4>
      </vt:variant>
    </vt:vector>
  </HeadingPairs>
  <TitlesOfParts>
    <vt:vector size="39" baseType="lpstr">
      <vt:lpstr>Calibri</vt:lpstr>
      <vt:lpstr>Exo SemiBold</vt:lpstr>
      <vt:lpstr>Roboto Light</vt:lpstr>
      <vt:lpstr>Roboto</vt:lpstr>
      <vt:lpstr>Arial</vt:lpstr>
      <vt:lpstr>Titel- und Schlussfolien</vt:lpstr>
      <vt:lpstr>Folien</vt:lpstr>
      <vt:lpstr>WTF?! Gruppenchat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Jan Templ</dc:creator>
  <cp:lastModifiedBy>Michael Maass</cp:lastModifiedBy>
  <cp:revision>39</cp:revision>
  <dcterms:created xsi:type="dcterms:W3CDTF">2021-03-29T13:38:02Z</dcterms:created>
  <dcterms:modified xsi:type="dcterms:W3CDTF">2026-08-05T19:47:26Z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2021-02-22T00:00:00Z</vt:filetime>
  </property>
  <property fmtid="{D5CDD505-2E9C-101B-9397-08002B2CF9AE}" pid="3" name="Creator">
    <vt:lpwstr>Adobe InDesign 16.1 (Macintosh)</vt:lpwstr>
  </property>
  <property fmtid="{D5CDD505-2E9C-101B-9397-08002B2CF9AE}" pid="4" name="LastSaved">
    <vt:filetime>2021-03-17T00:00:00Z</vt:filetime>
  </property>
</Properties>
</file>